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48" r:id="rId2"/>
  </p:sldMasterIdLst>
  <p:notesMasterIdLst>
    <p:notesMasterId r:id="rId13"/>
  </p:notesMasterIdLst>
  <p:handoutMasterIdLst>
    <p:handoutMasterId r:id="rId14"/>
  </p:handoutMasterIdLst>
  <p:sldIdLst>
    <p:sldId id="262" r:id="rId3"/>
    <p:sldId id="263" r:id="rId4"/>
    <p:sldId id="272" r:id="rId5"/>
    <p:sldId id="269" r:id="rId6"/>
    <p:sldId id="274" r:id="rId7"/>
    <p:sldId id="275" r:id="rId8"/>
    <p:sldId id="276" r:id="rId9"/>
    <p:sldId id="277" r:id="rId10"/>
    <p:sldId id="270" r:id="rId11"/>
    <p:sldId id="273" r:id="rId12"/>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E67A9D50-905B-46C2-A623-897C74896913}">
          <p14:sldIdLst>
            <p14:sldId id="262"/>
            <p14:sldId id="263"/>
            <p14:sldId id="272"/>
            <p14:sldId id="269"/>
          </p14:sldIdLst>
        </p14:section>
        <p14:section name="Névtelen szakasz" id="{89393EA6-192E-4778-B0EB-4DDD25B4B0D2}">
          <p14:sldIdLst>
            <p14:sldId id="274"/>
            <p14:sldId id="275"/>
            <p14:sldId id="276"/>
            <p14:sldId id="277"/>
            <p14:sldId id="270"/>
            <p14:sldId id="273"/>
          </p14:sldIdLst>
        </p14:section>
      </p14:sectionLst>
    </p:ext>
    <p:ext uri="{EFAFB233-063F-42B5-8137-9DF3F51BA10A}">
      <p15:sldGuideLst xmlns:p15="http://schemas.microsoft.com/office/powerpoint/2012/main">
        <p15:guide id="1" orient="horz" pos="1620" userDrawn="1">
          <p15:clr>
            <a:srgbClr val="A4A3A4"/>
          </p15:clr>
        </p15:guide>
        <p15:guide id="2" pos="2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A921"/>
    <a:srgbClr val="233244"/>
    <a:srgbClr val="DE376D"/>
    <a:srgbClr val="005E96"/>
    <a:srgbClr val="0076B3"/>
    <a:srgbClr val="F97849"/>
    <a:srgbClr val="3279A5"/>
    <a:srgbClr val="0099CC"/>
    <a:srgbClr val="55BFD1"/>
    <a:srgbClr val="9E9F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4"/>
    <p:restoredTop sz="94674"/>
  </p:normalViewPr>
  <p:slideViewPr>
    <p:cSldViewPr snapToGrid="0" snapToObjects="1" showGuides="1">
      <p:cViewPr varScale="1">
        <p:scale>
          <a:sx n="145" d="100"/>
          <a:sy n="145" d="100"/>
        </p:scale>
        <p:origin x="1626" y="126"/>
      </p:cViewPr>
      <p:guideLst>
        <p:guide orient="horz" pos="1620"/>
        <p:guide pos="216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2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FA13B8-FADD-B147-B0F9-2E4EA2C3CE73}" type="datetimeFigureOut">
              <a:rPr lang="fr-FR" smtClean="0"/>
              <a:t>12/12/2019</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48E129-085A-FD4E-A1C4-B9329A5731D7}" type="slidenum">
              <a:rPr lang="fr-FR" smtClean="0"/>
              <a:t>‹#›</a:t>
            </a:fld>
            <a:endParaRPr lang="fr-FR"/>
          </a:p>
        </p:txBody>
      </p:sp>
    </p:spTree>
    <p:extLst>
      <p:ext uri="{BB962C8B-B14F-4D97-AF65-F5344CB8AC3E}">
        <p14:creationId xmlns:p14="http://schemas.microsoft.com/office/powerpoint/2010/main" val="10330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49C25-B53B-664A-B694-784415687BC2}" type="datetimeFigureOut">
              <a:rPr lang="fr-FR" smtClean="0"/>
              <a:t>12/12/2019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3AE30-D024-F048-B6A0-908E9004EA31}" type="slidenum">
              <a:rPr lang="fr-FR" smtClean="0"/>
              <a:t>‹#›</a:t>
            </a:fld>
            <a:endParaRPr lang="fr-FR"/>
          </a:p>
        </p:txBody>
      </p:sp>
    </p:spTree>
    <p:extLst>
      <p:ext uri="{BB962C8B-B14F-4D97-AF65-F5344CB8AC3E}">
        <p14:creationId xmlns:p14="http://schemas.microsoft.com/office/powerpoint/2010/main" val="97295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8469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935666"/>
            <a:ext cx="6858000" cy="1286540"/>
          </a:xfrm>
        </p:spPr>
        <p:txBody>
          <a:bodyPr>
            <a:normAutofit/>
          </a:bodyPr>
          <a:lstStyle>
            <a:lvl1pPr algn="ctr">
              <a:defRPr sz="2400" baseline="0">
                <a:solidFill>
                  <a:srgbClr val="3279A5"/>
                </a:solidFill>
                <a:latin typeface="arial" charset="0"/>
                <a:cs typeface="EC Square Sans Pro Light"/>
              </a:defRPr>
            </a:lvl1pPr>
          </a:lstStyle>
          <a:p>
            <a:r>
              <a:rPr lang="en-US" dirty="0" smtClean="0"/>
              <a:t>Insert title</a:t>
            </a:r>
            <a:endParaRPr lang="en-US" dirty="0"/>
          </a:p>
        </p:txBody>
      </p:sp>
      <p:sp>
        <p:nvSpPr>
          <p:cNvPr id="3" name="Subtitle 2"/>
          <p:cNvSpPr>
            <a:spLocks noGrp="1"/>
          </p:cNvSpPr>
          <p:nvPr>
            <p:ph type="subTitle" idx="1" hasCustomPrompt="1"/>
          </p:nvPr>
        </p:nvSpPr>
        <p:spPr>
          <a:xfrm>
            <a:off x="0" y="2392326"/>
            <a:ext cx="6858000" cy="1543066"/>
          </a:xfrm>
        </p:spPr>
        <p:txBody>
          <a:bodyPr/>
          <a:lstStyle>
            <a:lvl1pPr marL="0" indent="0" algn="ctr">
              <a:buNone/>
              <a:defRPr baseline="0">
                <a:solidFill>
                  <a:srgbClr val="233244"/>
                </a:solidFill>
                <a:latin typeface="arial" charset="0"/>
                <a:cs typeface="EC Square Sans Pro 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Insert subtitle</a:t>
            </a:r>
            <a:endParaRPr lang="en-US" dirty="0"/>
          </a:p>
        </p:txBody>
      </p:sp>
    </p:spTree>
    <p:extLst>
      <p:ext uri="{BB962C8B-B14F-4D97-AF65-F5344CB8AC3E}">
        <p14:creationId xmlns:p14="http://schemas.microsoft.com/office/powerpoint/2010/main" val="575441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6858000" cy="946298"/>
          </a:xfrm>
        </p:spPr>
        <p:txBody>
          <a:bodyPr lIns="720000">
            <a:normAutofit/>
          </a:bodyPr>
          <a:lstStyle>
            <a:lvl1pPr>
              <a:defRPr sz="2250" baseline="0">
                <a:solidFill>
                  <a:srgbClr val="3279A5"/>
                </a:solidFill>
                <a:latin typeface="arial" charset="0"/>
              </a:defRPr>
            </a:lvl1pPr>
          </a:lstStyle>
          <a:p>
            <a:r>
              <a:rPr lang="nl-BE" dirty="0" smtClean="0"/>
              <a:t>Insert title</a:t>
            </a:r>
            <a:endParaRPr lang="en-US" dirty="0"/>
          </a:p>
        </p:txBody>
      </p:sp>
      <p:sp>
        <p:nvSpPr>
          <p:cNvPr id="3" name="Content Placeholder 2"/>
          <p:cNvSpPr>
            <a:spLocks noGrp="1"/>
          </p:cNvSpPr>
          <p:nvPr>
            <p:ph idx="1" hasCustomPrompt="1"/>
          </p:nvPr>
        </p:nvSpPr>
        <p:spPr>
          <a:xfrm>
            <a:off x="0" y="1127051"/>
            <a:ext cx="6858000" cy="3136298"/>
          </a:xfrm>
        </p:spPr>
        <p:txBody>
          <a:bodyPr lIns="720000"/>
          <a:lstStyle>
            <a:lvl1pPr>
              <a:defRPr baseline="0">
                <a:solidFill>
                  <a:srgbClr val="233244"/>
                </a:solidFill>
              </a:defRPr>
            </a:lvl1pPr>
            <a:lvl2pPr>
              <a:defRPr baseline="0">
                <a:solidFill>
                  <a:srgbClr val="233244"/>
                </a:solidFill>
              </a:defRPr>
            </a:lvl2pPr>
            <a:lvl3pPr>
              <a:defRPr baseline="0">
                <a:solidFill>
                  <a:srgbClr val="233244"/>
                </a:solidFill>
              </a:defRPr>
            </a:lvl3pPr>
            <a:lvl4pPr>
              <a:defRPr baseline="0">
                <a:solidFill>
                  <a:srgbClr val="233244"/>
                </a:solidFill>
              </a:defRPr>
            </a:lvl4pPr>
            <a:lvl5pPr>
              <a:defRPr baseline="0">
                <a:solidFill>
                  <a:srgbClr val="233244"/>
                </a:solidFill>
              </a:defRPr>
            </a:lvl5pPr>
          </a:lstStyle>
          <a:p>
            <a:pPr lvl="0"/>
            <a:r>
              <a:rPr lang="nl-BE" dirty="0" smtClean="0"/>
              <a:t>Insert text</a:t>
            </a:r>
          </a:p>
          <a:p>
            <a:pPr lvl="1"/>
            <a:r>
              <a:rPr lang="nl-BE" dirty="0" smtClean="0"/>
              <a:t>Second level</a:t>
            </a:r>
          </a:p>
          <a:p>
            <a:pPr lvl="2"/>
            <a:r>
              <a:rPr lang="nl-BE" dirty="0" smtClean="0"/>
              <a:t>Third level</a:t>
            </a:r>
          </a:p>
          <a:p>
            <a:pPr lvl="3"/>
            <a:r>
              <a:rPr lang="nl-BE" dirty="0" smtClean="0"/>
              <a:t>Fourth level</a:t>
            </a:r>
          </a:p>
          <a:p>
            <a:pPr lvl="4"/>
            <a:r>
              <a:rPr lang="nl-BE" dirty="0" smtClean="0"/>
              <a:t>Fifth level</a:t>
            </a:r>
            <a:endParaRPr lang="en-US" dirty="0"/>
          </a:p>
        </p:txBody>
      </p:sp>
    </p:spTree>
    <p:extLst>
      <p:ext uri="{BB962C8B-B14F-4D97-AF65-F5344CB8AC3E}">
        <p14:creationId xmlns:p14="http://schemas.microsoft.com/office/powerpoint/2010/main" val="21051179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pic>
        <p:nvPicPr>
          <p:cNvPr id="3" name="Imag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858000" cy="5143125"/>
          </a:xfrm>
          <a:prstGeom prst="rect">
            <a:avLst/>
          </a:prstGeom>
        </p:spPr>
      </p:pic>
    </p:spTree>
    <p:extLst>
      <p:ext uri="{BB962C8B-B14F-4D97-AF65-F5344CB8AC3E}">
        <p14:creationId xmlns:p14="http://schemas.microsoft.com/office/powerpoint/2010/main" val="911053207"/>
      </p:ext>
    </p:extLst>
  </p:cSld>
  <p:clrMap bg1="lt1" tx1="dk1" bg2="lt2" tx2="dk2" accent1="accent1" accent2="accent2" accent3="accent3" accent4="accent4" accent5="accent5" accent6="accent6" hlink="hlink" folHlink="folHlink"/>
  <p:sldLayoutIdLst>
    <p:sldLayoutId id="2147483658" r:id="rId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2" name="Title Placeholder 1"/>
          <p:cNvSpPr>
            <a:spLocks noGrp="1"/>
          </p:cNvSpPr>
          <p:nvPr>
            <p:ph type="title"/>
          </p:nvPr>
        </p:nvSpPr>
        <p:spPr>
          <a:xfrm>
            <a:off x="342900" y="326807"/>
            <a:ext cx="6172200" cy="7364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42900" y="1200151"/>
            <a:ext cx="6172200" cy="306319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Imag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Tree>
    <p:extLst>
      <p:ext uri="{BB962C8B-B14F-4D97-AF65-F5344CB8AC3E}">
        <p14:creationId xmlns:p14="http://schemas.microsoft.com/office/powerpoint/2010/main" val="3653308665"/>
      </p:ext>
    </p:extLst>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342900" rtl="0" eaLnBrk="1" latinLnBrk="0" hangingPunct="1">
        <a:spcBef>
          <a:spcPct val="0"/>
        </a:spcBef>
        <a:buNone/>
        <a:defRPr sz="2700" b="0" i="0" kern="1200" baseline="0">
          <a:solidFill>
            <a:srgbClr val="3279A5"/>
          </a:solidFill>
          <a:latin typeface="Arial" charset="0"/>
          <a:ea typeface="+mj-ea"/>
          <a:cs typeface="ECSquareSansPro-Bold"/>
        </a:defRPr>
      </a:lvl1pPr>
    </p:titleStyle>
    <p:bodyStyle>
      <a:lvl1pPr marL="257175" indent="-257175" algn="l" defTabSz="342900" rtl="0" eaLnBrk="1" latinLnBrk="0" hangingPunct="1">
        <a:spcBef>
          <a:spcPct val="20000"/>
        </a:spcBef>
        <a:buFont typeface="Arial"/>
        <a:buChar char="•"/>
        <a:defRPr sz="1800" kern="1200" baseline="0">
          <a:solidFill>
            <a:srgbClr val="233244"/>
          </a:solidFill>
          <a:latin typeface="Arial" charset="0"/>
          <a:ea typeface="+mn-ea"/>
          <a:cs typeface="EC Square Sans Pro Light"/>
        </a:defRPr>
      </a:lvl1pPr>
      <a:lvl2pPr marL="557213" indent="-214313" algn="l" defTabSz="342900" rtl="0" eaLnBrk="1" latinLnBrk="0" hangingPunct="1">
        <a:spcBef>
          <a:spcPct val="20000"/>
        </a:spcBef>
        <a:buFont typeface="Arial"/>
        <a:buChar char="–"/>
        <a:defRPr sz="1500" kern="1200" baseline="0">
          <a:solidFill>
            <a:srgbClr val="233244"/>
          </a:solidFill>
          <a:latin typeface="Arial" charset="0"/>
          <a:ea typeface="+mn-ea"/>
          <a:cs typeface="EC Square Sans Pro Light"/>
        </a:defRPr>
      </a:lvl2pPr>
      <a:lvl3pPr marL="857250" indent="-171450" algn="l" defTabSz="342900" rtl="0" eaLnBrk="1" latinLnBrk="0" hangingPunct="1">
        <a:spcBef>
          <a:spcPct val="20000"/>
        </a:spcBef>
        <a:buFont typeface="Arial"/>
        <a:buChar char="•"/>
        <a:defRPr sz="1350" kern="1200" baseline="0">
          <a:solidFill>
            <a:srgbClr val="233244"/>
          </a:solidFill>
          <a:latin typeface="Arial" charset="0"/>
          <a:ea typeface="+mn-ea"/>
          <a:cs typeface="EC Square Sans Pro Light"/>
        </a:defRPr>
      </a:lvl3pPr>
      <a:lvl4pPr marL="1200150" indent="-171450" algn="l" defTabSz="342900" rtl="0" eaLnBrk="1" latinLnBrk="0" hangingPunct="1">
        <a:spcBef>
          <a:spcPct val="20000"/>
        </a:spcBef>
        <a:buFont typeface="Arial"/>
        <a:buChar char="–"/>
        <a:defRPr sz="1200" kern="1200" baseline="0">
          <a:solidFill>
            <a:srgbClr val="233244"/>
          </a:solidFill>
          <a:latin typeface="Arial" charset="0"/>
          <a:ea typeface="+mn-ea"/>
          <a:cs typeface="EC Square Sans Pro Light"/>
        </a:defRPr>
      </a:lvl4pPr>
      <a:lvl5pPr marL="1543050" indent="-171450" algn="l" defTabSz="342900" rtl="0" eaLnBrk="1" latinLnBrk="0" hangingPunct="1">
        <a:spcBef>
          <a:spcPct val="20000"/>
        </a:spcBef>
        <a:buFont typeface="Arial"/>
        <a:buChar char="»"/>
        <a:defRPr sz="1200" kern="1200" baseline="0">
          <a:solidFill>
            <a:srgbClr val="233244"/>
          </a:solidFill>
          <a:latin typeface="Arial" charset="0"/>
          <a:ea typeface="+mn-ea"/>
          <a:cs typeface="EC Square Sans Pro Light"/>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erasmus.debrecen/" TargetMode="External"/><Relationship Id="rId2" Type="http://schemas.openxmlformats.org/officeDocument/2006/relationships/hyperlink" Target="http://www.mobi.unideb.hu/" TargetMode="External"/><Relationship Id="rId1" Type="http://schemas.openxmlformats.org/officeDocument/2006/relationships/slideLayout" Target="../slideLayouts/slideLayout2.xml"/><Relationship Id="rId4" Type="http://schemas.openxmlformats.org/officeDocument/2006/relationships/hyperlink" Target="http://www.campusmundi.h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mobi.unideb.hu/erasmus_koordinatoro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farmwork.hu/" TargetMode="External"/><Relationship Id="rId2" Type="http://schemas.openxmlformats.org/officeDocument/2006/relationships/hyperlink" Target="https://erasmusintern.org/" TargetMode="External"/><Relationship Id="rId1" Type="http://schemas.openxmlformats.org/officeDocument/2006/relationships/slideLayout" Target="../slideLayouts/slideLayout3.xml"/><Relationship Id="rId5" Type="http://schemas.openxmlformats.org/officeDocument/2006/relationships/hyperlink" Target="http://www.placementslovakia.com/" TargetMode="External"/><Relationship Id="rId4" Type="http://schemas.openxmlformats.org/officeDocument/2006/relationships/hyperlink" Target="http://www.scientiq.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ampusmundi.hu/" TargetMode="External"/><Relationship Id="rId2" Type="http://schemas.openxmlformats.org/officeDocument/2006/relationships/hyperlink" Target="http://www.mobi.unideb.hu/"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hu-HU" dirty="0" smtClean="0"/>
              <a:t>Erasmus+ és Campus </a:t>
            </a:r>
            <a:r>
              <a:rPr lang="hu-HU" dirty="0" err="1" smtClean="0"/>
              <a:t>Mundi</a:t>
            </a:r>
            <a:r>
              <a:rPr lang="hu-HU" dirty="0" smtClean="0"/>
              <a:t> ösztöndíjak a Debreceni Egyetemen</a:t>
            </a:r>
            <a:br>
              <a:rPr lang="hu-HU" dirty="0" smtClean="0"/>
            </a:br>
            <a:r>
              <a:rPr lang="hu-HU" dirty="0" smtClean="0"/>
              <a:t> Mezőgazdaság-, </a:t>
            </a:r>
            <a:r>
              <a:rPr lang="hu-HU" dirty="0" err="1" smtClean="0"/>
              <a:t>Élelmiszertudományi</a:t>
            </a:r>
            <a:r>
              <a:rPr lang="hu-HU" dirty="0" smtClean="0"/>
              <a:t> és Környezetgazdálkodási Kar</a:t>
            </a:r>
            <a:endParaRPr lang="fr-FR" dirty="0"/>
          </a:p>
        </p:txBody>
      </p:sp>
      <p:sp>
        <p:nvSpPr>
          <p:cNvPr id="3" name="Sous-titre 2"/>
          <p:cNvSpPr>
            <a:spLocks noGrp="1"/>
          </p:cNvSpPr>
          <p:nvPr>
            <p:ph type="subTitle" idx="1"/>
          </p:nvPr>
        </p:nvSpPr>
        <p:spPr/>
        <p:txBody>
          <a:bodyPr/>
          <a:lstStyle/>
          <a:p>
            <a:r>
              <a:rPr lang="hu-HU" dirty="0" err="1" smtClean="0">
                <a:solidFill>
                  <a:srgbClr val="DE376D"/>
                </a:solidFill>
                <a:hlinkClick r:id="rId2"/>
              </a:rPr>
              <a:t>mobi.unideb.hu</a:t>
            </a:r>
            <a:endParaRPr lang="hu-HU" dirty="0" smtClean="0">
              <a:solidFill>
                <a:srgbClr val="DE376D"/>
              </a:solidFill>
            </a:endParaRPr>
          </a:p>
          <a:p>
            <a:r>
              <a:rPr lang="fr-FR" dirty="0">
                <a:solidFill>
                  <a:srgbClr val="DE376D"/>
                </a:solidFill>
                <a:hlinkClick r:id="rId3"/>
              </a:rPr>
              <a:t>https://www.facebook.com/erasmus.debrecen</a:t>
            </a:r>
            <a:r>
              <a:rPr lang="fr-FR" dirty="0" smtClean="0">
                <a:solidFill>
                  <a:srgbClr val="DE376D"/>
                </a:solidFill>
                <a:hlinkClick r:id="rId3"/>
              </a:rPr>
              <a:t>/</a:t>
            </a:r>
            <a:endParaRPr lang="hu-HU" dirty="0" smtClean="0">
              <a:solidFill>
                <a:srgbClr val="DE376D"/>
              </a:solidFill>
            </a:endParaRPr>
          </a:p>
          <a:p>
            <a:r>
              <a:rPr lang="hu-HU" dirty="0" err="1" smtClean="0">
                <a:solidFill>
                  <a:srgbClr val="DE376D"/>
                </a:solidFill>
                <a:hlinkClick r:id="rId4"/>
              </a:rPr>
              <a:t>www.tka.hu</a:t>
            </a:r>
            <a:endParaRPr lang="hu-HU" dirty="0" smtClean="0">
              <a:solidFill>
                <a:srgbClr val="DE376D"/>
              </a:solidFill>
            </a:endParaRPr>
          </a:p>
          <a:p>
            <a:endParaRPr lang="fr-FR" dirty="0"/>
          </a:p>
        </p:txBody>
      </p:sp>
    </p:spTree>
    <p:extLst>
      <p:ext uri="{BB962C8B-B14F-4D97-AF65-F5344CB8AC3E}">
        <p14:creationId xmlns:p14="http://schemas.microsoft.com/office/powerpoint/2010/main" val="11509813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Határtalan élmények a </a:t>
            </a:r>
            <a:r>
              <a:rPr lang="hu-HU" dirty="0" err="1" smtClean="0"/>
              <a:t>YouTube-on</a:t>
            </a:r>
            <a:r>
              <a:rPr lang="hu-HU" dirty="0" smtClean="0"/>
              <a:t>…</a:t>
            </a:r>
            <a:endParaRPr lang="hu-HU" dirty="0"/>
          </a:p>
        </p:txBody>
      </p:sp>
      <p:pic>
        <p:nvPicPr>
          <p:cNvPr id="3" name="Kép 2"/>
          <p:cNvPicPr>
            <a:picLocks noChangeAspect="1"/>
          </p:cNvPicPr>
          <p:nvPr/>
        </p:nvPicPr>
        <p:blipFill>
          <a:blip r:embed="rId2"/>
          <a:stretch>
            <a:fillRect/>
          </a:stretch>
        </p:blipFill>
        <p:spPr>
          <a:xfrm>
            <a:off x="425952" y="1036615"/>
            <a:ext cx="6006095" cy="3378428"/>
          </a:xfrm>
          <a:prstGeom prst="rect">
            <a:avLst/>
          </a:prstGeom>
        </p:spPr>
      </p:pic>
    </p:spTree>
    <p:extLst>
      <p:ext uri="{BB962C8B-B14F-4D97-AF65-F5344CB8AC3E}">
        <p14:creationId xmlns:p14="http://schemas.microsoft.com/office/powerpoint/2010/main" val="3103030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hu-HU" dirty="0"/>
              <a:t>Mire jó az Erasmus</a:t>
            </a:r>
            <a:r>
              <a:rPr lang="hu-HU" dirty="0" smtClean="0"/>
              <a:t>+ mobilitás?</a:t>
            </a:r>
            <a:endParaRPr lang="fr-FR" dirty="0"/>
          </a:p>
        </p:txBody>
      </p:sp>
      <p:sp>
        <p:nvSpPr>
          <p:cNvPr id="3" name="Espace réservé du contenu 2"/>
          <p:cNvSpPr>
            <a:spLocks noGrp="1"/>
          </p:cNvSpPr>
          <p:nvPr>
            <p:ph idx="1"/>
          </p:nvPr>
        </p:nvSpPr>
        <p:spPr/>
        <p:txBody>
          <a:bodyPr/>
          <a:lstStyle/>
          <a:p>
            <a:pPr lvl="1"/>
            <a:r>
              <a:rPr lang="hu-HU" dirty="0" smtClean="0">
                <a:solidFill>
                  <a:srgbClr val="DE376D"/>
                </a:solidFill>
              </a:rPr>
              <a:t>Tanulhatsz</a:t>
            </a:r>
            <a:r>
              <a:rPr lang="hu-HU" dirty="0" smtClean="0"/>
              <a:t> a Debreceni Egyetem több mint </a:t>
            </a:r>
            <a:r>
              <a:rPr lang="hu-HU" dirty="0" smtClean="0">
                <a:solidFill>
                  <a:srgbClr val="DE376D"/>
                </a:solidFill>
              </a:rPr>
              <a:t>350 külföldi partner intézményében</a:t>
            </a:r>
            <a:r>
              <a:rPr lang="hu-HU" dirty="0" smtClean="0"/>
              <a:t> 1 vagy 2 szemesztert (min. 3 hónap)</a:t>
            </a:r>
          </a:p>
          <a:p>
            <a:pPr lvl="1"/>
            <a:r>
              <a:rPr lang="hu-HU" dirty="0" smtClean="0">
                <a:solidFill>
                  <a:srgbClr val="DE376D"/>
                </a:solidFill>
              </a:rPr>
              <a:t>Szakmai gyakorlatra</a:t>
            </a:r>
            <a:r>
              <a:rPr lang="hu-HU" dirty="0" smtClean="0"/>
              <a:t> mehetsz a program országokba (2-12 hónap)</a:t>
            </a:r>
          </a:p>
          <a:p>
            <a:pPr lvl="1"/>
            <a:r>
              <a:rPr lang="hu-HU" dirty="0" smtClean="0"/>
              <a:t>A </a:t>
            </a:r>
            <a:r>
              <a:rPr lang="hu-HU" dirty="0" smtClean="0">
                <a:solidFill>
                  <a:srgbClr val="DE376D"/>
                </a:solidFill>
              </a:rPr>
              <a:t>külföldön szerzett krediteket </a:t>
            </a:r>
            <a:r>
              <a:rPr lang="hu-HU" dirty="0" smtClean="0"/>
              <a:t>itthon </a:t>
            </a:r>
            <a:r>
              <a:rPr lang="hu-HU" dirty="0" smtClean="0">
                <a:solidFill>
                  <a:srgbClr val="DE376D"/>
                </a:solidFill>
              </a:rPr>
              <a:t>beszámítják</a:t>
            </a:r>
            <a:r>
              <a:rPr lang="hu-HU" dirty="0" smtClean="0"/>
              <a:t> a tanulmányaidba</a:t>
            </a:r>
          </a:p>
          <a:p>
            <a:pPr lvl="1"/>
            <a:r>
              <a:rPr lang="hu-HU" dirty="0" smtClean="0"/>
              <a:t>A külföldi szakmai gyakorlat diplomamellékletbe kerül</a:t>
            </a:r>
          </a:p>
          <a:p>
            <a:pPr lvl="1"/>
            <a:r>
              <a:rPr lang="hu-HU" dirty="0" smtClean="0"/>
              <a:t>Képzési </a:t>
            </a:r>
            <a:r>
              <a:rPr lang="hu-HU" dirty="0" smtClean="0">
                <a:solidFill>
                  <a:srgbClr val="DE376D"/>
                </a:solidFill>
              </a:rPr>
              <a:t>ciklusonként 12 hónapot </a:t>
            </a:r>
            <a:r>
              <a:rPr lang="hu-HU" dirty="0" smtClean="0"/>
              <a:t>tölthetsz kint Erasmusszal</a:t>
            </a:r>
          </a:p>
          <a:p>
            <a:pPr lvl="1"/>
            <a:r>
              <a:rPr lang="hu-HU" dirty="0" smtClean="0"/>
              <a:t>A mobilitás idejére </a:t>
            </a:r>
            <a:r>
              <a:rPr lang="hu-HU" dirty="0" smtClean="0">
                <a:solidFill>
                  <a:srgbClr val="DE376D"/>
                </a:solidFill>
              </a:rPr>
              <a:t>ösztöndíjat</a:t>
            </a:r>
            <a:r>
              <a:rPr lang="hu-HU" dirty="0" smtClean="0"/>
              <a:t> kapsz, ami célországtól és típustól függően 420-620€ havonta, szociális kiegészítő támogatással </a:t>
            </a:r>
            <a:r>
              <a:rPr lang="hu-HU" dirty="0" smtClean="0">
                <a:solidFill>
                  <a:srgbClr val="DE376D"/>
                </a:solidFill>
              </a:rPr>
              <a:t>akár 720€/hó is lehet!</a:t>
            </a:r>
            <a:endParaRPr lang="fr-FR" dirty="0">
              <a:solidFill>
                <a:srgbClr val="DE376D"/>
              </a:solidFill>
            </a:endParaRPr>
          </a:p>
        </p:txBody>
      </p:sp>
    </p:spTree>
    <p:extLst>
      <p:ext uri="{BB962C8B-B14F-4D97-AF65-F5344CB8AC3E}">
        <p14:creationId xmlns:p14="http://schemas.microsoft.com/office/powerpoint/2010/main" val="229684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az a Campus </a:t>
            </a:r>
            <a:r>
              <a:rPr lang="hu-HU" dirty="0" err="1" smtClean="0"/>
              <a:t>Mundi</a:t>
            </a:r>
            <a:r>
              <a:rPr lang="hu-HU" dirty="0" smtClean="0"/>
              <a:t>?</a:t>
            </a:r>
            <a:endParaRPr lang="hu-HU" dirty="0"/>
          </a:p>
        </p:txBody>
      </p:sp>
      <p:sp>
        <p:nvSpPr>
          <p:cNvPr id="3" name="Tartalom helye 2"/>
          <p:cNvSpPr>
            <a:spLocks noGrp="1"/>
          </p:cNvSpPr>
          <p:nvPr>
            <p:ph idx="1"/>
          </p:nvPr>
        </p:nvSpPr>
        <p:spPr/>
        <p:txBody>
          <a:bodyPr/>
          <a:lstStyle/>
          <a:p>
            <a:r>
              <a:rPr lang="hu-HU" dirty="0" smtClean="0"/>
              <a:t>Külföldi részképzésre, szakmai gyakorlatra és </a:t>
            </a:r>
            <a:r>
              <a:rPr lang="hu-HU" dirty="0" smtClean="0">
                <a:solidFill>
                  <a:srgbClr val="DE376D"/>
                </a:solidFill>
              </a:rPr>
              <a:t>rövid tanulmányútra</a:t>
            </a:r>
            <a:r>
              <a:rPr lang="hu-HU" dirty="0" smtClean="0"/>
              <a:t> is pályázhatsz</a:t>
            </a:r>
          </a:p>
          <a:p>
            <a:r>
              <a:rPr lang="hu-HU" dirty="0" smtClean="0"/>
              <a:t>A </a:t>
            </a:r>
            <a:r>
              <a:rPr lang="hu-HU" dirty="0" smtClean="0">
                <a:solidFill>
                  <a:srgbClr val="DE376D"/>
                </a:solidFill>
              </a:rPr>
              <a:t>világ bármely országába </a:t>
            </a:r>
            <a:r>
              <a:rPr lang="hu-HU" dirty="0" smtClean="0"/>
              <a:t>mehetsz</a:t>
            </a:r>
          </a:p>
          <a:p>
            <a:r>
              <a:rPr lang="hu-HU" dirty="0" smtClean="0"/>
              <a:t>E+ országokba Erasmusos hallgatóként</a:t>
            </a:r>
          </a:p>
          <a:p>
            <a:r>
              <a:rPr lang="hu-HU" dirty="0"/>
              <a:t>M</a:t>
            </a:r>
            <a:r>
              <a:rPr lang="hu-HU" dirty="0" smtClean="0"/>
              <a:t>agasabb ösztöndíjak</a:t>
            </a:r>
          </a:p>
          <a:p>
            <a:pPr lvl="1"/>
            <a:r>
              <a:rPr lang="hu-HU" dirty="0" smtClean="0"/>
              <a:t>Részképzés és </a:t>
            </a:r>
            <a:r>
              <a:rPr lang="hu-HU" dirty="0"/>
              <a:t>szakmai gyakorlat: </a:t>
            </a:r>
            <a:r>
              <a:rPr lang="hu-HU" dirty="0" smtClean="0"/>
              <a:t>200 </a:t>
            </a:r>
            <a:r>
              <a:rPr lang="hu-HU" dirty="0"/>
              <a:t>– </a:t>
            </a:r>
            <a:r>
              <a:rPr lang="hu-HU" dirty="0" smtClean="0"/>
              <a:t>350 000 Ft/hó</a:t>
            </a:r>
          </a:p>
          <a:p>
            <a:pPr lvl="1"/>
            <a:r>
              <a:rPr lang="hu-HU" dirty="0"/>
              <a:t>Rövid tanulmányút: 7 440 és 24 800 </a:t>
            </a:r>
            <a:r>
              <a:rPr lang="hu-HU" dirty="0" smtClean="0"/>
              <a:t>Ft/nap</a:t>
            </a:r>
          </a:p>
          <a:p>
            <a:r>
              <a:rPr lang="hu-HU" dirty="0"/>
              <a:t>https://tka.hu/palyazatok/4811/campus-mundi</a:t>
            </a:r>
            <a:endParaRPr lang="hu-HU" dirty="0" smtClean="0"/>
          </a:p>
          <a:p>
            <a:endParaRPr lang="hu-HU" dirty="0"/>
          </a:p>
        </p:txBody>
      </p:sp>
    </p:spTree>
    <p:extLst>
      <p:ext uri="{BB962C8B-B14F-4D97-AF65-F5344CB8AC3E}">
        <p14:creationId xmlns:p14="http://schemas.microsoft.com/office/powerpoint/2010/main" val="4514932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Hova mehetek tanulni/szakmai gyakorlatra?</a:t>
            </a:r>
            <a:endParaRPr lang="hu-HU" dirty="0"/>
          </a:p>
        </p:txBody>
      </p:sp>
      <p:sp>
        <p:nvSpPr>
          <p:cNvPr id="3" name="Tartalom helye 2"/>
          <p:cNvSpPr>
            <a:spLocks noGrp="1"/>
          </p:cNvSpPr>
          <p:nvPr>
            <p:ph idx="1"/>
          </p:nvPr>
        </p:nvSpPr>
        <p:spPr/>
        <p:txBody>
          <a:bodyPr>
            <a:normAutofit lnSpcReduction="10000"/>
          </a:bodyPr>
          <a:lstStyle/>
          <a:p>
            <a:r>
              <a:rPr lang="hu-HU" dirty="0" smtClean="0">
                <a:solidFill>
                  <a:srgbClr val="DE376D"/>
                </a:solidFill>
              </a:rPr>
              <a:t>Erasmus+ </a:t>
            </a:r>
            <a:r>
              <a:rPr lang="hu-HU" dirty="0" smtClean="0"/>
              <a:t>ösztöndíjjal (részképzés vagy szakmai gyakorlat</a:t>
            </a:r>
          </a:p>
          <a:p>
            <a:pPr lvl="1"/>
            <a:r>
              <a:rPr lang="hu-HU" dirty="0"/>
              <a:t>Az Európai Unió tagállamai (Ausztria, Belgium, Bulgária, Ciprus, Csehország, Dánia, Egyesült Királyság, Észtország, Finnország, Franciaország, Görögország, Hollandia, Horvátország, Írország, Lengyelország, Lettország, Litvánia, Luxembourg, Magyarország, Málta, Németország, Olaszország, Portugália, Románia, Spanyolország, Szlovákia, Szlovénia, Svédország)</a:t>
            </a:r>
          </a:p>
          <a:p>
            <a:pPr lvl="1"/>
            <a:r>
              <a:rPr lang="hu-HU" dirty="0" smtClean="0"/>
              <a:t>Nem </a:t>
            </a:r>
            <a:r>
              <a:rPr lang="hu-HU" dirty="0"/>
              <a:t>EU tagállamok közül részt vesz: Macedónia Volt Jugoszláv Köztársaság, Izland, Liechtenstein, Norvégia, </a:t>
            </a:r>
            <a:r>
              <a:rPr lang="hu-HU" dirty="0" smtClean="0"/>
              <a:t>Törökország</a:t>
            </a:r>
          </a:p>
          <a:p>
            <a:r>
              <a:rPr lang="hu-HU" dirty="0" smtClean="0">
                <a:solidFill>
                  <a:srgbClr val="DE376D"/>
                </a:solidFill>
              </a:rPr>
              <a:t>Campus </a:t>
            </a:r>
            <a:r>
              <a:rPr lang="hu-HU" dirty="0" err="1" smtClean="0">
                <a:solidFill>
                  <a:srgbClr val="DE376D"/>
                </a:solidFill>
              </a:rPr>
              <a:t>Mundi</a:t>
            </a:r>
            <a:r>
              <a:rPr lang="hu-HU" dirty="0" smtClean="0">
                <a:solidFill>
                  <a:srgbClr val="DE376D"/>
                </a:solidFill>
              </a:rPr>
              <a:t> </a:t>
            </a:r>
            <a:r>
              <a:rPr lang="hu-HU" dirty="0" smtClean="0"/>
              <a:t>(részképzés, szakmai gyakorlat és rövid tanulmányút)</a:t>
            </a:r>
          </a:p>
          <a:p>
            <a:pPr lvl="1"/>
            <a:r>
              <a:rPr lang="hu-HU" dirty="0" smtClean="0"/>
              <a:t>A világ bármelyik országába</a:t>
            </a:r>
            <a:endParaRPr lang="hu-HU" dirty="0"/>
          </a:p>
        </p:txBody>
      </p:sp>
    </p:spTree>
    <p:extLst>
      <p:ext uri="{BB962C8B-B14F-4D97-AF65-F5344CB8AC3E}">
        <p14:creationId xmlns:p14="http://schemas.microsoft.com/office/powerpoint/2010/main" val="1252981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427597"/>
            <a:ext cx="6858000" cy="1019654"/>
          </a:xfrm>
        </p:spPr>
        <p:txBody>
          <a:bodyPr>
            <a:normAutofit fontScale="90000"/>
          </a:bodyPr>
          <a:lstStyle/>
          <a:p>
            <a:r>
              <a:rPr lang="hu-HU" dirty="0" smtClean="0"/>
              <a:t/>
            </a:r>
            <a:br>
              <a:rPr lang="hu-HU" dirty="0" smtClean="0"/>
            </a:br>
            <a:r>
              <a:rPr lang="hu-HU" dirty="0" smtClean="0"/>
              <a:t/>
            </a:r>
            <a:br>
              <a:rPr lang="hu-HU" dirty="0" smtClean="0"/>
            </a:br>
            <a:r>
              <a:rPr lang="hu-HU" dirty="0"/>
              <a:t/>
            </a:r>
            <a:br>
              <a:rPr lang="hu-HU" dirty="0"/>
            </a:br>
            <a:r>
              <a:rPr lang="hu-HU" dirty="0" smtClean="0"/>
              <a:t/>
            </a:r>
            <a:br>
              <a:rPr lang="hu-HU" dirty="0" smtClean="0"/>
            </a:br>
            <a:r>
              <a:rPr lang="hu-HU" dirty="0" smtClean="0"/>
              <a:t>Kari Erasmus+ kapcsolatok </a:t>
            </a:r>
            <a:br>
              <a:rPr lang="hu-HU" dirty="0" smtClean="0"/>
            </a:br>
            <a:r>
              <a:rPr lang="hu-HU" dirty="0"/>
              <a:t/>
            </a:r>
            <a:br>
              <a:rPr lang="hu-HU" dirty="0"/>
            </a:br>
            <a:r>
              <a:rPr lang="hu-HU" dirty="0" smtClean="0"/>
              <a:t> </a:t>
            </a:r>
            <a:endParaRPr lang="hu-HU" dirty="0"/>
          </a:p>
        </p:txBody>
      </p:sp>
      <p:sp>
        <p:nvSpPr>
          <p:cNvPr id="3" name="Szövegdoboz 2"/>
          <p:cNvSpPr txBox="1"/>
          <p:nvPr/>
        </p:nvSpPr>
        <p:spPr>
          <a:xfrm>
            <a:off x="624950" y="1071340"/>
            <a:ext cx="3710228" cy="369332"/>
          </a:xfrm>
          <a:prstGeom prst="rect">
            <a:avLst/>
          </a:prstGeom>
          <a:noFill/>
        </p:spPr>
        <p:txBody>
          <a:bodyPr wrap="square" rtlCol="0">
            <a:spAutoFit/>
          </a:bodyPr>
          <a:lstStyle/>
          <a:p>
            <a:r>
              <a:rPr lang="hu-HU" dirty="0" smtClean="0"/>
              <a:t>66 intézmény 21 országban</a:t>
            </a:r>
            <a:endParaRPr lang="hu-HU" dirty="0"/>
          </a:p>
        </p:txBody>
      </p:sp>
      <p:sp>
        <p:nvSpPr>
          <p:cNvPr id="5" name="Tartalom helye 2"/>
          <p:cNvSpPr>
            <a:spLocks noGrp="1"/>
          </p:cNvSpPr>
          <p:nvPr>
            <p:ph idx="1"/>
          </p:nvPr>
        </p:nvSpPr>
        <p:spPr>
          <a:xfrm>
            <a:off x="0" y="1861692"/>
            <a:ext cx="6858000" cy="2401656"/>
          </a:xfrm>
        </p:spPr>
        <p:txBody>
          <a:bodyPr/>
          <a:lstStyle/>
          <a:p>
            <a:r>
              <a:rPr lang="hu-HU" dirty="0" smtClean="0">
                <a:hlinkClick r:id="rId2"/>
              </a:rPr>
              <a:t>Kari Erasmus+ és Campus </a:t>
            </a:r>
            <a:r>
              <a:rPr lang="hu-HU" dirty="0" err="1" smtClean="0">
                <a:hlinkClick r:id="rId2"/>
              </a:rPr>
              <a:t>Mundi</a:t>
            </a:r>
            <a:r>
              <a:rPr lang="hu-HU" dirty="0" smtClean="0">
                <a:hlinkClick r:id="rId2"/>
              </a:rPr>
              <a:t> koordinátor: </a:t>
            </a:r>
          </a:p>
          <a:p>
            <a:r>
              <a:rPr lang="hu-HU" dirty="0" smtClean="0">
                <a:hlinkClick r:id="rId2"/>
              </a:rPr>
              <a:t>Dr. </a:t>
            </a:r>
            <a:r>
              <a:rPr lang="hu-HU" dirty="0" smtClean="0">
                <a:hlinkClick r:id="rId2"/>
              </a:rPr>
              <a:t>Sipos Péter oktatási </a:t>
            </a:r>
            <a:r>
              <a:rPr lang="hu-HU" dirty="0" err="1" smtClean="0">
                <a:hlinkClick r:id="rId2"/>
              </a:rPr>
              <a:t>dékánhelyettes</a:t>
            </a:r>
            <a:endParaRPr lang="hu-HU" dirty="0" smtClean="0">
              <a:hlinkClick r:id="rId2"/>
            </a:endParaRPr>
          </a:p>
          <a:p>
            <a:r>
              <a:rPr lang="hu-HU" dirty="0" smtClean="0">
                <a:hlinkClick r:id="rId2"/>
              </a:rPr>
              <a:t>Adminisztratív kontakt:</a:t>
            </a:r>
          </a:p>
          <a:p>
            <a:r>
              <a:rPr lang="hu-HU" dirty="0" err="1" smtClean="0">
                <a:hlinkClick r:id="rId2"/>
              </a:rPr>
              <a:t>Gargya</a:t>
            </a:r>
            <a:r>
              <a:rPr lang="hu-HU" dirty="0" smtClean="0">
                <a:hlinkClick r:id="rId2"/>
              </a:rPr>
              <a:t> Katalin, Nemzetközi Iroda, Egyetem tér 1. 1-es Villa,  http</a:t>
            </a:r>
            <a:r>
              <a:rPr lang="hu-HU" dirty="0">
                <a:hlinkClick r:id="rId2"/>
              </a:rPr>
              <a:t>://</a:t>
            </a:r>
            <a:r>
              <a:rPr lang="hu-HU" dirty="0" smtClean="0">
                <a:hlinkClick r:id="rId2"/>
              </a:rPr>
              <a:t>mobi.unideb.hu/erasmus_koordinatorok</a:t>
            </a:r>
            <a:endParaRPr lang="hu-HU" dirty="0" smtClean="0"/>
          </a:p>
          <a:p>
            <a:r>
              <a:rPr lang="hu-HU" dirty="0">
                <a:hlinkClick r:id="rId2"/>
              </a:rPr>
              <a:t>Papp </a:t>
            </a:r>
            <a:r>
              <a:rPr lang="hu-HU" dirty="0" err="1">
                <a:hlinkClick r:id="rId2"/>
              </a:rPr>
              <a:t>Mariett</a:t>
            </a:r>
            <a:r>
              <a:rPr lang="hu-HU" dirty="0">
                <a:hlinkClick r:id="rId2"/>
              </a:rPr>
              <a:t>, Dékáni Hivatal Tanulmányi Osztály</a:t>
            </a:r>
          </a:p>
          <a:p>
            <a:endParaRPr lang="hu-HU" dirty="0" smtClean="0"/>
          </a:p>
          <a:p>
            <a:endParaRPr lang="hu-HU" dirty="0"/>
          </a:p>
        </p:txBody>
      </p:sp>
    </p:spTree>
    <p:extLst>
      <p:ext uri="{BB962C8B-B14F-4D97-AF65-F5344CB8AC3E}">
        <p14:creationId xmlns:p14="http://schemas.microsoft.com/office/powerpoint/2010/main" val="3524059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0" y="361814"/>
            <a:ext cx="5460086" cy="171038"/>
          </a:xfrm>
        </p:spPr>
        <p:txBody>
          <a:bodyPr>
            <a:normAutofit fontScale="90000"/>
          </a:bodyPr>
          <a:lstStyle/>
          <a:p>
            <a:r>
              <a:rPr lang="hu-HU" dirty="0" smtClean="0"/>
              <a:t>MÉK Erasmus+ partneregyetemei</a:t>
            </a:r>
            <a:endParaRPr lang="hu-HU" dirty="0"/>
          </a:p>
        </p:txBody>
      </p:sp>
      <p:sp>
        <p:nvSpPr>
          <p:cNvPr id="8" name="Tartalom helye 7"/>
          <p:cNvSpPr>
            <a:spLocks noGrp="1"/>
          </p:cNvSpPr>
          <p:nvPr>
            <p:ph idx="1"/>
          </p:nvPr>
        </p:nvSpPr>
        <p:spPr>
          <a:xfrm>
            <a:off x="78940" y="789409"/>
            <a:ext cx="6779059" cy="3473939"/>
          </a:xfrm>
        </p:spPr>
        <p:txBody>
          <a:bodyPr numCol="2">
            <a:normAutofit fontScale="32500" lnSpcReduction="20000"/>
          </a:bodyPr>
          <a:lstStyle/>
          <a:p>
            <a:r>
              <a:rPr lang="hu-HU" dirty="0"/>
              <a:t>AT	MCI Management Center Innsbruck</a:t>
            </a:r>
          </a:p>
          <a:p>
            <a:r>
              <a:rPr lang="hu-HU" dirty="0"/>
              <a:t>AT	University of </a:t>
            </a:r>
            <a:r>
              <a:rPr lang="hu-HU" dirty="0" err="1"/>
              <a:t>Natural</a:t>
            </a:r>
            <a:r>
              <a:rPr lang="hu-HU" dirty="0"/>
              <a:t> </a:t>
            </a:r>
            <a:r>
              <a:rPr lang="hu-HU" dirty="0" err="1"/>
              <a:t>Resources</a:t>
            </a:r>
            <a:r>
              <a:rPr lang="hu-HU" dirty="0"/>
              <a:t> and </a:t>
            </a:r>
            <a:r>
              <a:rPr lang="hu-HU" dirty="0" err="1"/>
              <a:t>Applied</a:t>
            </a:r>
            <a:r>
              <a:rPr lang="hu-HU" dirty="0"/>
              <a:t> Life </a:t>
            </a:r>
            <a:r>
              <a:rPr lang="hu-HU" dirty="0" err="1"/>
              <a:t>Sciences</a:t>
            </a:r>
            <a:r>
              <a:rPr lang="hu-HU" dirty="0"/>
              <a:t>, </a:t>
            </a:r>
            <a:r>
              <a:rPr lang="hu-HU" dirty="0" smtClean="0"/>
              <a:t>		</a:t>
            </a:r>
            <a:r>
              <a:rPr lang="hu-HU" dirty="0" err="1" smtClean="0"/>
              <a:t>Vienna</a:t>
            </a:r>
            <a:endParaRPr lang="hu-HU" dirty="0"/>
          </a:p>
          <a:p>
            <a:r>
              <a:rPr lang="hu-HU" dirty="0"/>
              <a:t>BE	</a:t>
            </a:r>
            <a:r>
              <a:rPr lang="hu-HU" dirty="0" err="1"/>
              <a:t>Charlemagne</a:t>
            </a:r>
            <a:r>
              <a:rPr lang="hu-HU" dirty="0"/>
              <a:t> College</a:t>
            </a:r>
          </a:p>
          <a:p>
            <a:r>
              <a:rPr lang="hu-HU" dirty="0"/>
              <a:t>BE	</a:t>
            </a:r>
            <a:r>
              <a:rPr lang="hu-HU" dirty="0" err="1"/>
              <a:t>Ghent</a:t>
            </a:r>
            <a:r>
              <a:rPr lang="hu-HU" dirty="0"/>
              <a:t> University</a:t>
            </a:r>
          </a:p>
          <a:p>
            <a:r>
              <a:rPr lang="hu-HU" dirty="0"/>
              <a:t>BG	University of </a:t>
            </a:r>
            <a:r>
              <a:rPr lang="hu-HU" dirty="0" err="1"/>
              <a:t>Food</a:t>
            </a:r>
            <a:r>
              <a:rPr lang="hu-HU" dirty="0"/>
              <a:t> </a:t>
            </a:r>
            <a:r>
              <a:rPr lang="hu-HU" dirty="0" err="1"/>
              <a:t>Technology</a:t>
            </a:r>
            <a:endParaRPr lang="hu-HU" dirty="0"/>
          </a:p>
          <a:p>
            <a:r>
              <a:rPr lang="hu-HU" dirty="0"/>
              <a:t>CZ	</a:t>
            </a:r>
            <a:r>
              <a:rPr lang="hu-HU" dirty="0" err="1"/>
              <a:t>Tomas</a:t>
            </a:r>
            <a:r>
              <a:rPr lang="hu-HU" dirty="0"/>
              <a:t> Bata University </a:t>
            </a:r>
            <a:r>
              <a:rPr lang="hu-HU" dirty="0" err="1"/>
              <a:t>in</a:t>
            </a:r>
            <a:r>
              <a:rPr lang="hu-HU" dirty="0"/>
              <a:t> </a:t>
            </a:r>
            <a:r>
              <a:rPr lang="hu-HU" dirty="0" err="1"/>
              <a:t>Zlín</a:t>
            </a:r>
            <a:endParaRPr lang="hu-HU" dirty="0"/>
          </a:p>
          <a:p>
            <a:r>
              <a:rPr lang="hu-HU" dirty="0"/>
              <a:t>DE	Baden-Württemberg </a:t>
            </a:r>
            <a:r>
              <a:rPr lang="hu-HU" dirty="0" err="1"/>
              <a:t>Cooperative</a:t>
            </a:r>
            <a:r>
              <a:rPr lang="hu-HU" dirty="0"/>
              <a:t> </a:t>
            </a:r>
            <a:r>
              <a:rPr lang="hu-HU" dirty="0" err="1"/>
              <a:t>State</a:t>
            </a:r>
            <a:r>
              <a:rPr lang="hu-HU" dirty="0"/>
              <a:t> University</a:t>
            </a:r>
          </a:p>
          <a:p>
            <a:r>
              <a:rPr lang="hu-HU" dirty="0"/>
              <a:t>DE	</a:t>
            </a:r>
            <a:r>
              <a:rPr lang="hu-HU" dirty="0" err="1"/>
              <a:t>Hochschule</a:t>
            </a:r>
            <a:r>
              <a:rPr lang="hu-HU" dirty="0"/>
              <a:t> </a:t>
            </a:r>
            <a:r>
              <a:rPr lang="hu-HU" dirty="0" err="1"/>
              <a:t>Geisenheim</a:t>
            </a:r>
            <a:r>
              <a:rPr lang="hu-HU" dirty="0"/>
              <a:t> </a:t>
            </a:r>
            <a:r>
              <a:rPr lang="hu-HU" dirty="0" err="1"/>
              <a:t>Unversity</a:t>
            </a:r>
            <a:endParaRPr lang="hu-HU" dirty="0"/>
          </a:p>
          <a:p>
            <a:r>
              <a:rPr lang="hu-HU" dirty="0"/>
              <a:t>DE	Humboldt University of Berlin</a:t>
            </a:r>
          </a:p>
          <a:p>
            <a:r>
              <a:rPr lang="hu-HU" dirty="0"/>
              <a:t>DE	</a:t>
            </a:r>
            <a:r>
              <a:rPr lang="hu-HU" dirty="0" err="1"/>
              <a:t>Justus</a:t>
            </a:r>
            <a:r>
              <a:rPr lang="hu-HU" dirty="0"/>
              <a:t> </a:t>
            </a:r>
            <a:r>
              <a:rPr lang="hu-HU" dirty="0" err="1"/>
              <a:t>Liebig</a:t>
            </a:r>
            <a:r>
              <a:rPr lang="hu-HU" dirty="0"/>
              <a:t> University </a:t>
            </a:r>
            <a:r>
              <a:rPr lang="hu-HU" dirty="0" err="1"/>
              <a:t>Giessen</a:t>
            </a:r>
            <a:endParaRPr lang="hu-HU" dirty="0"/>
          </a:p>
          <a:p>
            <a:r>
              <a:rPr lang="hu-HU" dirty="0"/>
              <a:t>DE	Rostock University</a:t>
            </a:r>
          </a:p>
          <a:p>
            <a:r>
              <a:rPr lang="hu-HU" dirty="0"/>
              <a:t>DE	University of </a:t>
            </a:r>
            <a:r>
              <a:rPr lang="hu-HU" dirty="0" err="1"/>
              <a:t>Hohenheim</a:t>
            </a:r>
            <a:endParaRPr lang="hu-HU" dirty="0"/>
          </a:p>
          <a:p>
            <a:r>
              <a:rPr lang="hu-HU" dirty="0"/>
              <a:t>ES	</a:t>
            </a:r>
            <a:r>
              <a:rPr lang="hu-HU" dirty="0" err="1"/>
              <a:t>Polytechnic</a:t>
            </a:r>
            <a:r>
              <a:rPr lang="hu-HU" dirty="0"/>
              <a:t> University of Valencia</a:t>
            </a:r>
          </a:p>
          <a:p>
            <a:r>
              <a:rPr lang="hu-HU" dirty="0"/>
              <a:t>ES	Saint </a:t>
            </a:r>
            <a:r>
              <a:rPr lang="hu-HU" dirty="0" err="1"/>
              <a:t>Teresa</a:t>
            </a:r>
            <a:r>
              <a:rPr lang="hu-HU" dirty="0"/>
              <a:t> of </a:t>
            </a:r>
            <a:r>
              <a:rPr lang="hu-HU" dirty="0" err="1"/>
              <a:t>Jesus</a:t>
            </a:r>
            <a:r>
              <a:rPr lang="hu-HU" dirty="0"/>
              <a:t> </a:t>
            </a:r>
            <a:r>
              <a:rPr lang="hu-HU" dirty="0" err="1"/>
              <a:t>Catholic</a:t>
            </a:r>
            <a:r>
              <a:rPr lang="hu-HU" dirty="0"/>
              <a:t> University of </a:t>
            </a:r>
            <a:r>
              <a:rPr lang="hu-HU" dirty="0" err="1"/>
              <a:t>Avila</a:t>
            </a:r>
            <a:endParaRPr lang="hu-HU" dirty="0"/>
          </a:p>
          <a:p>
            <a:r>
              <a:rPr lang="hu-HU" dirty="0"/>
              <a:t>ES	</a:t>
            </a:r>
            <a:r>
              <a:rPr lang="hu-HU" dirty="0" err="1"/>
              <a:t>Universidad</a:t>
            </a:r>
            <a:r>
              <a:rPr lang="hu-HU" dirty="0"/>
              <a:t> de </a:t>
            </a:r>
            <a:r>
              <a:rPr lang="hu-HU" dirty="0" err="1"/>
              <a:t>Cadiz</a:t>
            </a:r>
            <a:endParaRPr lang="hu-HU" dirty="0"/>
          </a:p>
          <a:p>
            <a:r>
              <a:rPr lang="hu-HU" dirty="0"/>
              <a:t>ES	University of Granada</a:t>
            </a:r>
          </a:p>
          <a:p>
            <a:r>
              <a:rPr lang="hu-HU" dirty="0"/>
              <a:t>ES	University of </a:t>
            </a:r>
            <a:r>
              <a:rPr lang="hu-HU" dirty="0" err="1"/>
              <a:t>Jaen</a:t>
            </a:r>
            <a:endParaRPr lang="hu-HU" dirty="0"/>
          </a:p>
          <a:p>
            <a:r>
              <a:rPr lang="hu-HU" dirty="0"/>
              <a:t>ES	University of Zaragoza</a:t>
            </a:r>
          </a:p>
          <a:p>
            <a:r>
              <a:rPr lang="hu-HU" dirty="0"/>
              <a:t>FI	</a:t>
            </a:r>
            <a:r>
              <a:rPr lang="hu-HU" dirty="0" smtClean="0"/>
              <a:t>	JAMK </a:t>
            </a:r>
            <a:r>
              <a:rPr lang="hu-HU" dirty="0"/>
              <a:t>University of </a:t>
            </a:r>
            <a:r>
              <a:rPr lang="hu-HU" dirty="0" err="1"/>
              <a:t>Applied</a:t>
            </a:r>
            <a:r>
              <a:rPr lang="hu-HU" dirty="0"/>
              <a:t> </a:t>
            </a:r>
            <a:r>
              <a:rPr lang="hu-HU" dirty="0" err="1"/>
              <a:t>Sciences</a:t>
            </a:r>
            <a:endParaRPr lang="hu-HU" dirty="0"/>
          </a:p>
          <a:p>
            <a:r>
              <a:rPr lang="hu-HU" dirty="0"/>
              <a:t>FI	</a:t>
            </a:r>
            <a:r>
              <a:rPr lang="hu-HU" dirty="0" smtClean="0"/>
              <a:t>	University </a:t>
            </a:r>
            <a:r>
              <a:rPr lang="hu-HU" dirty="0"/>
              <a:t>of Helsinki</a:t>
            </a:r>
          </a:p>
          <a:p>
            <a:r>
              <a:rPr lang="hu-HU" dirty="0"/>
              <a:t>FR	Jean Moulin - Lyon 3 University</a:t>
            </a:r>
          </a:p>
          <a:p>
            <a:r>
              <a:rPr lang="hu-HU" dirty="0"/>
              <a:t>FR	</a:t>
            </a:r>
            <a:r>
              <a:rPr lang="hu-HU" dirty="0" err="1"/>
              <a:t>School</a:t>
            </a:r>
            <a:r>
              <a:rPr lang="hu-HU" dirty="0"/>
              <a:t> of </a:t>
            </a:r>
            <a:r>
              <a:rPr lang="hu-HU" dirty="0" err="1"/>
              <a:t>Agricultural</a:t>
            </a:r>
            <a:r>
              <a:rPr lang="hu-HU" dirty="0"/>
              <a:t> </a:t>
            </a:r>
            <a:r>
              <a:rPr lang="hu-HU" dirty="0" err="1"/>
              <a:t>Studies</a:t>
            </a:r>
            <a:r>
              <a:rPr lang="hu-HU" dirty="0"/>
              <a:t> </a:t>
            </a:r>
            <a:r>
              <a:rPr lang="hu-HU" dirty="0" err="1"/>
              <a:t>of</a:t>
            </a:r>
            <a:r>
              <a:rPr lang="hu-HU" dirty="0"/>
              <a:t> </a:t>
            </a:r>
            <a:r>
              <a:rPr lang="hu-HU" dirty="0" err="1"/>
              <a:t>Angers</a:t>
            </a:r>
            <a:endParaRPr lang="hu-HU" dirty="0"/>
          </a:p>
          <a:p>
            <a:r>
              <a:rPr lang="hu-HU" dirty="0"/>
              <a:t>FR	</a:t>
            </a:r>
            <a:r>
              <a:rPr lang="hu-HU" dirty="0" err="1"/>
              <a:t>Universite</a:t>
            </a:r>
            <a:r>
              <a:rPr lang="hu-HU" dirty="0"/>
              <a:t> de Reims </a:t>
            </a:r>
            <a:r>
              <a:rPr lang="hu-HU" dirty="0" err="1"/>
              <a:t>Champagne-Ardenne</a:t>
            </a:r>
            <a:endParaRPr lang="hu-HU" dirty="0"/>
          </a:p>
          <a:p>
            <a:r>
              <a:rPr lang="hu-HU" dirty="0"/>
              <a:t>GR	</a:t>
            </a:r>
            <a:r>
              <a:rPr lang="hu-HU" dirty="0" err="1"/>
              <a:t>Technological</a:t>
            </a:r>
            <a:r>
              <a:rPr lang="hu-HU" dirty="0"/>
              <a:t> </a:t>
            </a:r>
            <a:r>
              <a:rPr lang="hu-HU" dirty="0" err="1"/>
              <a:t>Educational</a:t>
            </a:r>
            <a:r>
              <a:rPr lang="hu-HU" dirty="0"/>
              <a:t> Institute of </a:t>
            </a:r>
            <a:r>
              <a:rPr lang="hu-HU" dirty="0" err="1"/>
              <a:t>Athens</a:t>
            </a:r>
            <a:endParaRPr lang="hu-HU" dirty="0"/>
          </a:p>
          <a:p>
            <a:r>
              <a:rPr lang="hu-HU" dirty="0"/>
              <a:t>GR	</a:t>
            </a:r>
            <a:r>
              <a:rPr lang="hu-HU" dirty="0" err="1"/>
              <a:t>Technological</a:t>
            </a:r>
            <a:r>
              <a:rPr lang="hu-HU" dirty="0"/>
              <a:t> </a:t>
            </a:r>
            <a:r>
              <a:rPr lang="hu-HU" dirty="0" err="1"/>
              <a:t>Educational</a:t>
            </a:r>
            <a:r>
              <a:rPr lang="hu-HU" dirty="0"/>
              <a:t> Institute of </a:t>
            </a:r>
            <a:r>
              <a:rPr lang="hu-HU" dirty="0" err="1"/>
              <a:t>Crete</a:t>
            </a:r>
            <a:endParaRPr lang="hu-HU" dirty="0"/>
          </a:p>
          <a:p>
            <a:r>
              <a:rPr lang="hu-HU" dirty="0"/>
              <a:t>GR	</a:t>
            </a:r>
            <a:r>
              <a:rPr lang="hu-HU" dirty="0" err="1"/>
              <a:t>Technological</a:t>
            </a:r>
            <a:r>
              <a:rPr lang="hu-HU" dirty="0"/>
              <a:t> </a:t>
            </a:r>
            <a:r>
              <a:rPr lang="hu-HU" dirty="0" err="1"/>
              <a:t>Educational</a:t>
            </a:r>
            <a:r>
              <a:rPr lang="hu-HU" dirty="0"/>
              <a:t> Institute of </a:t>
            </a:r>
            <a:r>
              <a:rPr lang="hu-HU" dirty="0" err="1"/>
              <a:t>Peloponnese</a:t>
            </a:r>
            <a:endParaRPr lang="hu-HU" dirty="0"/>
          </a:p>
          <a:p>
            <a:r>
              <a:rPr lang="hu-HU" dirty="0"/>
              <a:t>HR	University of </a:t>
            </a:r>
            <a:r>
              <a:rPr lang="hu-HU" dirty="0" err="1"/>
              <a:t>Zagreb</a:t>
            </a:r>
            <a:endParaRPr lang="hu-HU" dirty="0"/>
          </a:p>
          <a:p>
            <a:r>
              <a:rPr lang="hu-HU" dirty="0"/>
              <a:t>IE	</a:t>
            </a:r>
            <a:r>
              <a:rPr lang="hu-HU" dirty="0" smtClean="0"/>
              <a:t>	</a:t>
            </a:r>
            <a:r>
              <a:rPr lang="hu-HU" dirty="0" err="1" smtClean="0"/>
              <a:t>Galway-Mayo</a:t>
            </a:r>
            <a:r>
              <a:rPr lang="hu-HU" dirty="0" smtClean="0"/>
              <a:t> </a:t>
            </a:r>
            <a:r>
              <a:rPr lang="hu-HU" dirty="0"/>
              <a:t>Institute of </a:t>
            </a:r>
            <a:r>
              <a:rPr lang="hu-HU" dirty="0" err="1"/>
              <a:t>Technology</a:t>
            </a:r>
            <a:endParaRPr lang="hu-HU" dirty="0"/>
          </a:p>
          <a:p>
            <a:r>
              <a:rPr lang="hu-HU" dirty="0" smtClean="0"/>
              <a:t>IE	</a:t>
            </a:r>
            <a:r>
              <a:rPr lang="hu-HU" dirty="0"/>
              <a:t>	University Of </a:t>
            </a:r>
            <a:r>
              <a:rPr lang="hu-HU" dirty="0" err="1"/>
              <a:t>Limerick</a:t>
            </a:r>
            <a:endParaRPr lang="hu-HU" dirty="0"/>
          </a:p>
          <a:p>
            <a:r>
              <a:rPr lang="hu-HU" dirty="0"/>
              <a:t>IT	</a:t>
            </a:r>
            <a:r>
              <a:rPr lang="hu-HU" dirty="0" smtClean="0"/>
              <a:t>	</a:t>
            </a:r>
            <a:r>
              <a:rPr lang="hu-HU" dirty="0" err="1" smtClean="0"/>
              <a:t>Marche</a:t>
            </a:r>
            <a:r>
              <a:rPr lang="hu-HU" dirty="0" smtClean="0"/>
              <a:t> </a:t>
            </a:r>
            <a:r>
              <a:rPr lang="hu-HU" dirty="0" err="1"/>
              <a:t>Polytechnic</a:t>
            </a:r>
            <a:r>
              <a:rPr lang="hu-HU" dirty="0"/>
              <a:t> University</a:t>
            </a:r>
          </a:p>
          <a:p>
            <a:r>
              <a:rPr lang="hu-HU" dirty="0"/>
              <a:t>IT	</a:t>
            </a:r>
            <a:r>
              <a:rPr lang="hu-HU" dirty="0" smtClean="0"/>
              <a:t>	</a:t>
            </a:r>
            <a:r>
              <a:rPr lang="hu-HU" dirty="0" err="1" smtClean="0"/>
              <a:t>Tuscia</a:t>
            </a:r>
            <a:r>
              <a:rPr lang="hu-HU" dirty="0" smtClean="0"/>
              <a:t> </a:t>
            </a:r>
            <a:r>
              <a:rPr lang="hu-HU" dirty="0"/>
              <a:t>University</a:t>
            </a:r>
          </a:p>
          <a:p>
            <a:r>
              <a:rPr lang="hu-HU" dirty="0"/>
              <a:t>IT	</a:t>
            </a:r>
            <a:r>
              <a:rPr lang="hu-HU" dirty="0" smtClean="0"/>
              <a:t>	University </a:t>
            </a:r>
            <a:r>
              <a:rPr lang="hu-HU" dirty="0"/>
              <a:t>of </a:t>
            </a:r>
            <a:r>
              <a:rPr lang="hu-HU" dirty="0" err="1"/>
              <a:t>Catania</a:t>
            </a:r>
            <a:endParaRPr lang="hu-HU" dirty="0"/>
          </a:p>
          <a:p>
            <a:r>
              <a:rPr lang="hu-HU" dirty="0"/>
              <a:t>IT	</a:t>
            </a:r>
            <a:r>
              <a:rPr lang="hu-HU" dirty="0" smtClean="0"/>
              <a:t>	University </a:t>
            </a:r>
            <a:r>
              <a:rPr lang="hu-HU" dirty="0"/>
              <a:t>of Padova</a:t>
            </a:r>
          </a:p>
          <a:p>
            <a:r>
              <a:rPr lang="hu-HU" dirty="0"/>
              <a:t>IT	</a:t>
            </a:r>
            <a:r>
              <a:rPr lang="hu-HU" dirty="0" smtClean="0"/>
              <a:t>	University </a:t>
            </a:r>
            <a:r>
              <a:rPr lang="hu-HU" dirty="0"/>
              <a:t>of Pisa</a:t>
            </a:r>
          </a:p>
          <a:p>
            <a:r>
              <a:rPr lang="hu-HU" dirty="0"/>
              <a:t>LT	</a:t>
            </a:r>
            <a:r>
              <a:rPr lang="hu-HU" dirty="0" err="1"/>
              <a:t>Aleksandras</a:t>
            </a:r>
            <a:r>
              <a:rPr lang="hu-HU" dirty="0"/>
              <a:t> </a:t>
            </a:r>
            <a:r>
              <a:rPr lang="hu-HU" dirty="0" err="1"/>
              <a:t>Stulginskis</a:t>
            </a:r>
            <a:r>
              <a:rPr lang="hu-HU" dirty="0"/>
              <a:t> University</a:t>
            </a:r>
          </a:p>
          <a:p>
            <a:r>
              <a:rPr lang="hu-HU" dirty="0"/>
              <a:t>LT	</a:t>
            </a:r>
            <a:r>
              <a:rPr lang="hu-HU" dirty="0" err="1"/>
              <a:t>Klaipeda</a:t>
            </a:r>
            <a:r>
              <a:rPr lang="hu-HU" dirty="0"/>
              <a:t> </a:t>
            </a:r>
            <a:r>
              <a:rPr lang="hu-HU" dirty="0" err="1"/>
              <a:t>State</a:t>
            </a:r>
            <a:r>
              <a:rPr lang="hu-HU" dirty="0"/>
              <a:t> University of </a:t>
            </a:r>
            <a:r>
              <a:rPr lang="hu-HU" dirty="0" err="1"/>
              <a:t>Applied</a:t>
            </a:r>
            <a:r>
              <a:rPr lang="hu-HU" dirty="0"/>
              <a:t> </a:t>
            </a:r>
            <a:r>
              <a:rPr lang="hu-HU" dirty="0" err="1"/>
              <a:t>Sciences</a:t>
            </a:r>
            <a:endParaRPr lang="hu-HU" dirty="0"/>
          </a:p>
          <a:p>
            <a:r>
              <a:rPr lang="hu-HU" dirty="0"/>
              <a:t>LT	</a:t>
            </a:r>
            <a:r>
              <a:rPr lang="hu-HU" dirty="0" err="1"/>
              <a:t>Klaipeda</a:t>
            </a:r>
            <a:r>
              <a:rPr lang="hu-HU" dirty="0"/>
              <a:t> </a:t>
            </a:r>
            <a:r>
              <a:rPr lang="hu-HU" dirty="0" err="1"/>
              <a:t>State</a:t>
            </a:r>
            <a:r>
              <a:rPr lang="hu-HU" dirty="0"/>
              <a:t> University of </a:t>
            </a:r>
            <a:r>
              <a:rPr lang="hu-HU" dirty="0" err="1"/>
              <a:t>Applied</a:t>
            </a:r>
            <a:r>
              <a:rPr lang="hu-HU" dirty="0"/>
              <a:t> </a:t>
            </a:r>
            <a:r>
              <a:rPr lang="hu-HU" dirty="0" err="1"/>
              <a:t>Sciences</a:t>
            </a:r>
            <a:endParaRPr lang="hu-HU" dirty="0"/>
          </a:p>
          <a:p>
            <a:r>
              <a:rPr lang="hu-HU" dirty="0"/>
              <a:t>LT	</a:t>
            </a:r>
            <a:r>
              <a:rPr lang="hu-HU" dirty="0" err="1"/>
              <a:t>Klaipeda</a:t>
            </a:r>
            <a:r>
              <a:rPr lang="hu-HU" dirty="0"/>
              <a:t> </a:t>
            </a:r>
            <a:r>
              <a:rPr lang="hu-HU" dirty="0" err="1"/>
              <a:t>State</a:t>
            </a:r>
            <a:r>
              <a:rPr lang="hu-HU" dirty="0"/>
              <a:t> University of </a:t>
            </a:r>
            <a:r>
              <a:rPr lang="hu-HU" dirty="0" err="1"/>
              <a:t>Applied</a:t>
            </a:r>
            <a:r>
              <a:rPr lang="hu-HU" dirty="0"/>
              <a:t> </a:t>
            </a:r>
            <a:r>
              <a:rPr lang="hu-HU" dirty="0" err="1"/>
              <a:t>Sciences</a:t>
            </a:r>
            <a:endParaRPr lang="hu-HU" dirty="0"/>
          </a:p>
          <a:p>
            <a:r>
              <a:rPr lang="hu-HU" dirty="0"/>
              <a:t>NL	CAH </a:t>
            </a:r>
            <a:r>
              <a:rPr lang="hu-HU" dirty="0" err="1"/>
              <a:t>Vilentum</a:t>
            </a:r>
            <a:r>
              <a:rPr lang="hu-HU" dirty="0"/>
              <a:t> University of </a:t>
            </a:r>
            <a:r>
              <a:rPr lang="hu-HU" dirty="0" err="1"/>
              <a:t>Applied</a:t>
            </a:r>
            <a:r>
              <a:rPr lang="hu-HU" dirty="0"/>
              <a:t> </a:t>
            </a:r>
            <a:r>
              <a:rPr lang="hu-HU" dirty="0" err="1"/>
              <a:t>Sciences</a:t>
            </a:r>
            <a:endParaRPr lang="hu-HU" dirty="0"/>
          </a:p>
          <a:p>
            <a:r>
              <a:rPr lang="hu-HU" dirty="0"/>
              <a:t>NL	</a:t>
            </a:r>
            <a:r>
              <a:rPr lang="hu-HU" dirty="0" err="1"/>
              <a:t>Wageningen</a:t>
            </a:r>
            <a:r>
              <a:rPr lang="hu-HU" dirty="0"/>
              <a:t> University And Research Centre</a:t>
            </a:r>
          </a:p>
          <a:p>
            <a:r>
              <a:rPr lang="hu-HU" dirty="0"/>
              <a:t>NO	</a:t>
            </a:r>
            <a:r>
              <a:rPr lang="hu-HU" dirty="0" err="1"/>
              <a:t>Norwegian</a:t>
            </a:r>
            <a:r>
              <a:rPr lang="hu-HU" dirty="0"/>
              <a:t> University of Life </a:t>
            </a:r>
            <a:r>
              <a:rPr lang="hu-HU" dirty="0" err="1"/>
              <a:t>Sciences</a:t>
            </a:r>
            <a:endParaRPr lang="hu-HU" dirty="0"/>
          </a:p>
          <a:p>
            <a:r>
              <a:rPr lang="hu-HU" dirty="0"/>
              <a:t>PL	University of </a:t>
            </a:r>
            <a:r>
              <a:rPr lang="hu-HU" dirty="0" err="1"/>
              <a:t>Agriculture</a:t>
            </a:r>
            <a:r>
              <a:rPr lang="hu-HU" dirty="0"/>
              <a:t> </a:t>
            </a:r>
            <a:r>
              <a:rPr lang="hu-HU" dirty="0" err="1"/>
              <a:t>in</a:t>
            </a:r>
            <a:r>
              <a:rPr lang="hu-HU" dirty="0"/>
              <a:t> </a:t>
            </a:r>
            <a:r>
              <a:rPr lang="hu-HU" dirty="0" err="1"/>
              <a:t>Krakow</a:t>
            </a:r>
            <a:endParaRPr lang="hu-HU" dirty="0"/>
          </a:p>
          <a:p>
            <a:r>
              <a:rPr lang="hu-HU" dirty="0"/>
              <a:t>PL	University of Life </a:t>
            </a:r>
            <a:r>
              <a:rPr lang="hu-HU" dirty="0" err="1"/>
              <a:t>Sciences</a:t>
            </a:r>
            <a:r>
              <a:rPr lang="hu-HU" dirty="0"/>
              <a:t> </a:t>
            </a:r>
            <a:r>
              <a:rPr lang="hu-HU" dirty="0" err="1"/>
              <a:t>in</a:t>
            </a:r>
            <a:r>
              <a:rPr lang="hu-HU" dirty="0"/>
              <a:t> </a:t>
            </a:r>
            <a:r>
              <a:rPr lang="hu-HU" dirty="0" err="1"/>
              <a:t>Poznań</a:t>
            </a:r>
            <a:endParaRPr lang="hu-HU" dirty="0"/>
          </a:p>
          <a:p>
            <a:r>
              <a:rPr lang="hu-HU" dirty="0"/>
              <a:t>PL	University of </a:t>
            </a:r>
            <a:r>
              <a:rPr lang="hu-HU" dirty="0" err="1"/>
              <a:t>Technology</a:t>
            </a:r>
            <a:r>
              <a:rPr lang="hu-HU" dirty="0"/>
              <a:t> and Life </a:t>
            </a:r>
            <a:r>
              <a:rPr lang="hu-HU" dirty="0" err="1"/>
              <a:t>Sciences</a:t>
            </a:r>
            <a:r>
              <a:rPr lang="hu-HU" dirty="0"/>
              <a:t> </a:t>
            </a:r>
            <a:r>
              <a:rPr lang="hu-HU" dirty="0" err="1"/>
              <a:t>in</a:t>
            </a:r>
            <a:r>
              <a:rPr lang="hu-HU" dirty="0"/>
              <a:t> </a:t>
            </a:r>
            <a:r>
              <a:rPr lang="hu-HU" dirty="0" err="1"/>
              <a:t>Bydgoszcz</a:t>
            </a:r>
            <a:endParaRPr lang="hu-HU" dirty="0"/>
          </a:p>
          <a:p>
            <a:r>
              <a:rPr lang="hu-HU" dirty="0"/>
              <a:t>PL	</a:t>
            </a:r>
            <a:r>
              <a:rPr lang="hu-HU" dirty="0" err="1"/>
              <a:t>Warsaw</a:t>
            </a:r>
            <a:r>
              <a:rPr lang="hu-HU" dirty="0"/>
              <a:t> University of Life </a:t>
            </a:r>
            <a:r>
              <a:rPr lang="hu-HU" dirty="0" err="1"/>
              <a:t>Sciences</a:t>
            </a:r>
            <a:endParaRPr lang="hu-HU" dirty="0"/>
          </a:p>
          <a:p>
            <a:r>
              <a:rPr lang="hu-HU" dirty="0"/>
              <a:t>PL	West </a:t>
            </a:r>
            <a:r>
              <a:rPr lang="hu-HU" dirty="0" err="1"/>
              <a:t>Pomeranian</a:t>
            </a:r>
            <a:r>
              <a:rPr lang="hu-HU" dirty="0"/>
              <a:t> University of </a:t>
            </a:r>
            <a:r>
              <a:rPr lang="hu-HU" dirty="0" err="1"/>
              <a:t>Technology</a:t>
            </a:r>
            <a:endParaRPr lang="hu-HU" dirty="0"/>
          </a:p>
          <a:p>
            <a:r>
              <a:rPr lang="hu-HU" dirty="0"/>
              <a:t>PL	</a:t>
            </a:r>
            <a:r>
              <a:rPr lang="hu-HU" dirty="0" err="1"/>
              <a:t>Wroclaw</a:t>
            </a:r>
            <a:r>
              <a:rPr lang="hu-HU" dirty="0"/>
              <a:t> University of </a:t>
            </a:r>
            <a:r>
              <a:rPr lang="hu-HU" dirty="0" err="1"/>
              <a:t>Environmental</a:t>
            </a:r>
            <a:r>
              <a:rPr lang="hu-HU" dirty="0"/>
              <a:t> and Life </a:t>
            </a:r>
            <a:r>
              <a:rPr lang="hu-HU" dirty="0" err="1"/>
              <a:t>Sciences</a:t>
            </a:r>
            <a:endParaRPr lang="hu-HU" dirty="0"/>
          </a:p>
          <a:p>
            <a:r>
              <a:rPr lang="hu-HU" dirty="0"/>
              <a:t>PT	University of </a:t>
            </a:r>
            <a:r>
              <a:rPr lang="hu-HU" dirty="0" err="1"/>
              <a:t>Trás-os-Montes</a:t>
            </a:r>
            <a:r>
              <a:rPr lang="hu-HU" dirty="0"/>
              <a:t> and Alto </a:t>
            </a:r>
            <a:r>
              <a:rPr lang="hu-HU" dirty="0" err="1"/>
              <a:t>Douro</a:t>
            </a:r>
            <a:endParaRPr lang="hu-HU" dirty="0"/>
          </a:p>
          <a:p>
            <a:r>
              <a:rPr lang="hu-HU" dirty="0"/>
              <a:t>RO	</a:t>
            </a:r>
            <a:r>
              <a:rPr lang="hu-HU" dirty="0" err="1"/>
              <a:t>Lucian</a:t>
            </a:r>
            <a:r>
              <a:rPr lang="hu-HU" dirty="0"/>
              <a:t> </a:t>
            </a:r>
            <a:r>
              <a:rPr lang="hu-HU" dirty="0" err="1"/>
              <a:t>Blaga</a:t>
            </a:r>
            <a:r>
              <a:rPr lang="hu-HU" dirty="0"/>
              <a:t> University of </a:t>
            </a:r>
            <a:r>
              <a:rPr lang="hu-HU" dirty="0" err="1"/>
              <a:t>Sibiu</a:t>
            </a:r>
            <a:endParaRPr lang="hu-HU" dirty="0"/>
          </a:p>
          <a:p>
            <a:r>
              <a:rPr lang="hu-HU" dirty="0"/>
              <a:t>RO	Stefan </a:t>
            </a:r>
            <a:r>
              <a:rPr lang="hu-HU" dirty="0" err="1"/>
              <a:t>Cel</a:t>
            </a:r>
            <a:r>
              <a:rPr lang="hu-HU" dirty="0"/>
              <a:t> </a:t>
            </a:r>
            <a:r>
              <a:rPr lang="hu-HU" dirty="0" err="1"/>
              <a:t>Mare</a:t>
            </a:r>
            <a:r>
              <a:rPr lang="hu-HU" dirty="0"/>
              <a:t> University of </a:t>
            </a:r>
            <a:r>
              <a:rPr lang="hu-HU" dirty="0" err="1"/>
              <a:t>Suceava</a:t>
            </a:r>
            <a:endParaRPr lang="hu-HU" dirty="0"/>
          </a:p>
          <a:p>
            <a:r>
              <a:rPr lang="hu-HU" dirty="0"/>
              <a:t>RO	University of </a:t>
            </a:r>
            <a:r>
              <a:rPr lang="hu-HU" dirty="0" err="1"/>
              <a:t>Agricultural</a:t>
            </a:r>
            <a:r>
              <a:rPr lang="hu-HU" dirty="0"/>
              <a:t> </a:t>
            </a:r>
            <a:r>
              <a:rPr lang="hu-HU" dirty="0" err="1"/>
              <a:t>Sciences</a:t>
            </a:r>
            <a:r>
              <a:rPr lang="hu-HU" dirty="0"/>
              <a:t> and </a:t>
            </a:r>
            <a:r>
              <a:rPr lang="hu-HU" dirty="0" err="1"/>
              <a:t>Veterinary</a:t>
            </a:r>
            <a:r>
              <a:rPr lang="hu-HU" dirty="0"/>
              <a:t> </a:t>
            </a:r>
            <a:r>
              <a:rPr lang="hu-HU" dirty="0" err="1"/>
              <a:t>Medicine</a:t>
            </a:r>
            <a:r>
              <a:rPr lang="hu-HU" dirty="0"/>
              <a:t> </a:t>
            </a:r>
            <a:r>
              <a:rPr lang="hu-HU" dirty="0" smtClean="0"/>
              <a:t>		of </a:t>
            </a:r>
            <a:r>
              <a:rPr lang="hu-HU" dirty="0" err="1"/>
              <a:t>Cluj-Napoca</a:t>
            </a:r>
            <a:endParaRPr lang="hu-HU" dirty="0"/>
          </a:p>
          <a:p>
            <a:r>
              <a:rPr lang="hu-HU" dirty="0"/>
              <a:t>RO	University of </a:t>
            </a:r>
            <a:r>
              <a:rPr lang="hu-HU" dirty="0" err="1"/>
              <a:t>Oradea</a:t>
            </a:r>
            <a:endParaRPr lang="hu-HU" dirty="0"/>
          </a:p>
          <a:p>
            <a:r>
              <a:rPr lang="hu-HU" dirty="0"/>
              <a:t>RO	</a:t>
            </a:r>
            <a:r>
              <a:rPr lang="hu-HU" dirty="0" err="1"/>
              <a:t>Vasile</a:t>
            </a:r>
            <a:r>
              <a:rPr lang="hu-HU" dirty="0"/>
              <a:t> </a:t>
            </a:r>
            <a:r>
              <a:rPr lang="hu-HU" dirty="0" err="1"/>
              <a:t>Goldiș</a:t>
            </a:r>
            <a:r>
              <a:rPr lang="hu-HU" dirty="0"/>
              <a:t> Western University of Arad</a:t>
            </a:r>
          </a:p>
          <a:p>
            <a:r>
              <a:rPr lang="hu-HU" dirty="0"/>
              <a:t>SI	</a:t>
            </a:r>
            <a:r>
              <a:rPr lang="hu-HU" dirty="0" smtClean="0"/>
              <a:t>	University </a:t>
            </a:r>
            <a:r>
              <a:rPr lang="hu-HU" dirty="0"/>
              <a:t>of Maribor</a:t>
            </a:r>
          </a:p>
          <a:p>
            <a:r>
              <a:rPr lang="hu-HU" dirty="0"/>
              <a:t>SK	J. Selye University</a:t>
            </a:r>
          </a:p>
          <a:p>
            <a:r>
              <a:rPr lang="hu-HU" dirty="0"/>
              <a:t>SK	</a:t>
            </a:r>
            <a:r>
              <a:rPr lang="hu-HU" dirty="0" err="1"/>
              <a:t>Slovak</a:t>
            </a:r>
            <a:r>
              <a:rPr lang="hu-HU" dirty="0"/>
              <a:t> University of </a:t>
            </a:r>
            <a:r>
              <a:rPr lang="hu-HU" dirty="0" err="1"/>
              <a:t>Agriculture</a:t>
            </a:r>
            <a:endParaRPr lang="hu-HU" dirty="0"/>
          </a:p>
          <a:p>
            <a:r>
              <a:rPr lang="hu-HU" dirty="0"/>
              <a:t>TR	</a:t>
            </a:r>
            <a:r>
              <a:rPr lang="hu-HU" dirty="0" err="1"/>
              <a:t>Adnan</a:t>
            </a:r>
            <a:r>
              <a:rPr lang="hu-HU" dirty="0"/>
              <a:t> </a:t>
            </a:r>
            <a:r>
              <a:rPr lang="hu-HU" dirty="0" err="1"/>
              <a:t>Menderes</a:t>
            </a:r>
            <a:r>
              <a:rPr lang="hu-HU" dirty="0"/>
              <a:t> University</a:t>
            </a:r>
          </a:p>
          <a:p>
            <a:r>
              <a:rPr lang="hu-HU" dirty="0"/>
              <a:t>TR	</a:t>
            </a:r>
            <a:r>
              <a:rPr lang="hu-HU" dirty="0" err="1"/>
              <a:t>Akdeniz</a:t>
            </a:r>
            <a:r>
              <a:rPr lang="hu-HU" dirty="0"/>
              <a:t> University</a:t>
            </a:r>
          </a:p>
          <a:p>
            <a:r>
              <a:rPr lang="hu-HU" dirty="0"/>
              <a:t>TR	Atatürk </a:t>
            </a:r>
            <a:r>
              <a:rPr lang="hu-HU" dirty="0" err="1"/>
              <a:t>Üniversitesi</a:t>
            </a:r>
            <a:endParaRPr lang="hu-HU" dirty="0"/>
          </a:p>
          <a:p>
            <a:r>
              <a:rPr lang="hu-HU" dirty="0"/>
              <a:t>TR	</a:t>
            </a:r>
            <a:r>
              <a:rPr lang="hu-HU" dirty="0" err="1"/>
              <a:t>Bingöl</a:t>
            </a:r>
            <a:r>
              <a:rPr lang="hu-HU" dirty="0"/>
              <a:t> University</a:t>
            </a:r>
          </a:p>
          <a:p>
            <a:r>
              <a:rPr lang="hu-HU" dirty="0"/>
              <a:t>TR	</a:t>
            </a:r>
            <a:r>
              <a:rPr lang="hu-HU" dirty="0" err="1"/>
              <a:t>Bozok</a:t>
            </a:r>
            <a:r>
              <a:rPr lang="hu-HU" dirty="0"/>
              <a:t> University</a:t>
            </a:r>
          </a:p>
          <a:p>
            <a:r>
              <a:rPr lang="hu-HU" dirty="0"/>
              <a:t>TR	</a:t>
            </a:r>
            <a:r>
              <a:rPr lang="hu-HU" dirty="0" err="1"/>
              <a:t>Cukurova</a:t>
            </a:r>
            <a:r>
              <a:rPr lang="hu-HU" dirty="0"/>
              <a:t> University</a:t>
            </a:r>
          </a:p>
          <a:p>
            <a:r>
              <a:rPr lang="hu-HU" dirty="0"/>
              <a:t>TR	</a:t>
            </a:r>
            <a:r>
              <a:rPr lang="hu-HU" dirty="0" err="1"/>
              <a:t>Erciyes</a:t>
            </a:r>
            <a:r>
              <a:rPr lang="hu-HU" dirty="0"/>
              <a:t> University</a:t>
            </a:r>
          </a:p>
          <a:p>
            <a:r>
              <a:rPr lang="hu-HU" dirty="0"/>
              <a:t>TR	</a:t>
            </a:r>
            <a:r>
              <a:rPr lang="hu-HU" dirty="0" err="1"/>
              <a:t>Erciyes</a:t>
            </a:r>
            <a:r>
              <a:rPr lang="hu-HU" dirty="0"/>
              <a:t> University</a:t>
            </a:r>
          </a:p>
          <a:p>
            <a:r>
              <a:rPr lang="hu-HU" dirty="0"/>
              <a:t>TR	</a:t>
            </a:r>
            <a:r>
              <a:rPr lang="hu-HU" dirty="0" err="1"/>
              <a:t>Harran</a:t>
            </a:r>
            <a:r>
              <a:rPr lang="hu-HU" dirty="0"/>
              <a:t> University</a:t>
            </a:r>
          </a:p>
          <a:p>
            <a:r>
              <a:rPr lang="hu-HU" dirty="0"/>
              <a:t>TR	</a:t>
            </a:r>
            <a:r>
              <a:rPr lang="hu-HU" dirty="0" err="1"/>
              <a:t>Kahramanmaras</a:t>
            </a:r>
            <a:r>
              <a:rPr lang="hu-HU" dirty="0"/>
              <a:t> </a:t>
            </a:r>
            <a:r>
              <a:rPr lang="hu-HU" dirty="0" err="1"/>
              <a:t>Sütcu</a:t>
            </a:r>
            <a:r>
              <a:rPr lang="hu-HU" dirty="0"/>
              <a:t> </a:t>
            </a:r>
            <a:r>
              <a:rPr lang="hu-HU" dirty="0" err="1"/>
              <a:t>Imam</a:t>
            </a:r>
            <a:r>
              <a:rPr lang="hu-HU" dirty="0"/>
              <a:t> University</a:t>
            </a:r>
          </a:p>
          <a:p>
            <a:r>
              <a:rPr lang="hu-HU" dirty="0"/>
              <a:t>TR	</a:t>
            </a:r>
            <a:r>
              <a:rPr lang="hu-HU" dirty="0" err="1"/>
              <a:t>Mustafa</a:t>
            </a:r>
            <a:r>
              <a:rPr lang="hu-HU" dirty="0"/>
              <a:t> Kemal University</a:t>
            </a:r>
          </a:p>
          <a:p>
            <a:r>
              <a:rPr lang="hu-HU" dirty="0"/>
              <a:t>TR	</a:t>
            </a:r>
            <a:r>
              <a:rPr lang="hu-HU" dirty="0" err="1"/>
              <a:t>Suleyman</a:t>
            </a:r>
            <a:r>
              <a:rPr lang="hu-HU" dirty="0"/>
              <a:t> </a:t>
            </a:r>
            <a:r>
              <a:rPr lang="hu-HU" dirty="0" err="1"/>
              <a:t>Demirel</a:t>
            </a:r>
            <a:r>
              <a:rPr lang="hu-HU" dirty="0"/>
              <a:t> University</a:t>
            </a:r>
          </a:p>
          <a:p>
            <a:r>
              <a:rPr lang="hu-HU" dirty="0"/>
              <a:t>TR	University of </a:t>
            </a:r>
            <a:r>
              <a:rPr lang="hu-HU" dirty="0" err="1"/>
              <a:t>Yüzüncü</a:t>
            </a:r>
            <a:r>
              <a:rPr lang="hu-HU" dirty="0"/>
              <a:t> </a:t>
            </a:r>
            <a:r>
              <a:rPr lang="hu-HU" dirty="0" err="1"/>
              <a:t>Yill</a:t>
            </a:r>
            <a:endParaRPr lang="hu-HU" dirty="0"/>
          </a:p>
          <a:p>
            <a:endParaRPr lang="hu-HU" dirty="0"/>
          </a:p>
          <a:p>
            <a:endParaRPr lang="hu-HU" dirty="0"/>
          </a:p>
        </p:txBody>
      </p:sp>
    </p:spTree>
    <p:extLst>
      <p:ext uri="{BB962C8B-B14F-4D97-AF65-F5344CB8AC3E}">
        <p14:creationId xmlns:p14="http://schemas.microsoft.com/office/powerpoint/2010/main" val="2845200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S</a:t>
            </a:r>
            <a:r>
              <a:rPr lang="hu-HU" dirty="0" smtClean="0"/>
              <a:t>zakmai gyakorlati fogadó helyek, ahol az utóbbi években megfordultak </a:t>
            </a:r>
            <a:r>
              <a:rPr lang="hu-HU" dirty="0" err="1" smtClean="0"/>
              <a:t>MÉK-es</a:t>
            </a:r>
            <a:r>
              <a:rPr lang="hu-HU" dirty="0" smtClean="0"/>
              <a:t> hallgatók:</a:t>
            </a:r>
            <a:endParaRPr lang="hu-HU"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895561826"/>
              </p:ext>
            </p:extLst>
          </p:nvPr>
        </p:nvGraphicFramePr>
        <p:xfrm>
          <a:off x="480225" y="1565665"/>
          <a:ext cx="5900840" cy="2642130"/>
        </p:xfrm>
        <a:graphic>
          <a:graphicData uri="http://schemas.openxmlformats.org/drawingml/2006/table">
            <a:tbl>
              <a:tblPr>
                <a:tableStyleId>{5C22544A-7EE6-4342-B048-85BDC9FD1C3A}</a:tableStyleId>
              </a:tblPr>
              <a:tblGrid>
                <a:gridCol w="2837593"/>
                <a:gridCol w="671320"/>
                <a:gridCol w="729613"/>
                <a:gridCol w="1662314"/>
              </a:tblGrid>
              <a:tr h="135956">
                <a:tc>
                  <a:txBody>
                    <a:bodyPr/>
                    <a:lstStyle/>
                    <a:p>
                      <a:pPr algn="l" fontAlgn="b"/>
                      <a:r>
                        <a:rPr lang="hu-HU" sz="800" u="none" strike="noStrike" dirty="0">
                          <a:effectLst/>
                        </a:rPr>
                        <a:t>Fogadó intézmény</a:t>
                      </a:r>
                      <a:endParaRPr lang="hu-HU" sz="800" b="0" i="0" u="none" strike="noStrike" dirty="0">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Város</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Szakterület</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University of Limerick</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Írország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Limerick</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biológia</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dirty="0" err="1">
                          <a:effectLst/>
                        </a:rPr>
                        <a:t>Azienda</a:t>
                      </a:r>
                      <a:r>
                        <a:rPr lang="hu-HU" sz="800" u="none" strike="noStrike" dirty="0">
                          <a:effectLst/>
                        </a:rPr>
                        <a:t> Agricola "Nabucco"</a:t>
                      </a:r>
                      <a:endParaRPr lang="hu-HU" sz="800" b="0" i="0" u="none" strike="noStrike" dirty="0">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Olaszország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Compiano</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tejelő tehenészet</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De Buurte Kwekerijen BV</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Hollandia</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Oene</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kertészet</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en-US" sz="800" u="none" strike="noStrike">
                          <a:effectLst/>
                        </a:rPr>
                        <a:t>CREA - Research Centre for Agricultural Policies and Bioeconomy</a:t>
                      </a:r>
                      <a:endParaRPr lang="en-US"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Olaszország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Róma</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környezetgazdálkodás, természetvédelem</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en-US" sz="800" u="none" strike="noStrike">
                          <a:effectLst/>
                        </a:rPr>
                        <a:t>University of Agriculture in Krakow</a:t>
                      </a:r>
                      <a:endParaRPr lang="en-US"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Lengyelország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Krakkó</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élelmiszertudomány</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de-DE" sz="800" u="none" strike="noStrike" dirty="0">
                          <a:effectLst/>
                        </a:rPr>
                        <a:t>Helmholtz Zentrum für Umweltforschung GmbH UFZ</a:t>
                      </a:r>
                      <a:endParaRPr lang="de-DE" sz="800" b="0" i="0" u="none" strike="noStrike" dirty="0">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Németország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Magdeburg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környezetgazdálkodás, természetvédelem</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Gallob Animal Breeding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Ausztria</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Fürnitz</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állattenyésztés</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en-US" sz="800" u="none" strike="noStrike">
                          <a:effectLst/>
                        </a:rPr>
                        <a:t>Tomas Bata University in Zlin</a:t>
                      </a:r>
                      <a:endParaRPr lang="en-US"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Csehország </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Zlin</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élelmiszertudomány</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Peta riječ</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Horvátország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Rovinj</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ökológiai gazdálkodás, élelmiszertudomány</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Wageningen Plant Research</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Hollandia</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Wageningen</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növénytermesztés, kertészet</a:t>
                      </a:r>
                      <a:endParaRPr lang="hu-HU" sz="800" b="0" i="0" u="none" strike="noStrike">
                        <a:solidFill>
                          <a:srgbClr val="000000"/>
                        </a:solidFill>
                        <a:effectLst/>
                        <a:latin typeface="Calibri" panose="020F0502020204030204" pitchFamily="34" charset="0"/>
                      </a:endParaRPr>
                    </a:p>
                  </a:txBody>
                  <a:tcPr marL="6561" marR="6561" marT="6561" marB="0" anchor="b"/>
                </a:tc>
              </a:tr>
              <a:tr h="259455">
                <a:tc>
                  <a:txBody>
                    <a:bodyPr/>
                    <a:lstStyle/>
                    <a:p>
                      <a:pPr algn="l" fontAlgn="b"/>
                      <a:r>
                        <a:rPr lang="hu-HU" sz="800" u="none" strike="noStrike">
                          <a:effectLst/>
                        </a:rPr>
                        <a:t>BZ Gardens</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Egyesült  Királyság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Surrey</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kertészet</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en-US" sz="800" u="none" strike="noStrike">
                          <a:effectLst/>
                        </a:rPr>
                        <a:t>University of Technology and Life sciences in Bydgoszcz</a:t>
                      </a:r>
                      <a:endParaRPr lang="en-US"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Lengyelország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Bydgoszcz</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mezőgazdaság</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Acquario di Cala Gonone</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Olaszország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Nuoro</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Halbiológia, természetvédelem</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DLR Rheinpfalz</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Németország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Rheinbach</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kertészet</a:t>
                      </a:r>
                      <a:endParaRPr lang="hu-HU" sz="800" b="0" i="0" u="none" strike="noStrike">
                        <a:solidFill>
                          <a:srgbClr val="000000"/>
                        </a:solidFill>
                        <a:effectLst/>
                        <a:latin typeface="Calibri" panose="020F0502020204030204" pitchFamily="34" charset="0"/>
                      </a:endParaRPr>
                    </a:p>
                  </a:txBody>
                  <a:tcPr marL="6561" marR="6561" marT="6561" marB="0" anchor="b"/>
                </a:tc>
              </a:tr>
              <a:tr h="135956">
                <a:tc>
                  <a:txBody>
                    <a:bodyPr/>
                    <a:lstStyle/>
                    <a:p>
                      <a:pPr algn="l" fontAlgn="b"/>
                      <a:r>
                        <a:rPr lang="hu-HU" sz="800" u="none" strike="noStrike">
                          <a:effectLst/>
                        </a:rPr>
                        <a:t>Aula Dei Experimental Station</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Spanyolország</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a:effectLst/>
                        </a:rPr>
                        <a:t>Zaragoza</a:t>
                      </a:r>
                      <a:endParaRPr lang="hu-HU" sz="800" b="0" i="0" u="none" strike="noStrike">
                        <a:solidFill>
                          <a:srgbClr val="000000"/>
                        </a:solidFill>
                        <a:effectLst/>
                        <a:latin typeface="Calibri" panose="020F0502020204030204" pitchFamily="34" charset="0"/>
                      </a:endParaRPr>
                    </a:p>
                  </a:txBody>
                  <a:tcPr marL="6561" marR="6561" marT="6561" marB="0" anchor="b"/>
                </a:tc>
                <a:tc>
                  <a:txBody>
                    <a:bodyPr/>
                    <a:lstStyle/>
                    <a:p>
                      <a:pPr algn="l" fontAlgn="b"/>
                      <a:r>
                        <a:rPr lang="hu-HU" sz="800" u="none" strike="noStrike" dirty="0">
                          <a:effectLst/>
                        </a:rPr>
                        <a:t>növénytermesztés, kertészet</a:t>
                      </a:r>
                      <a:endParaRPr lang="hu-HU" sz="800" b="0" i="0" u="none" strike="noStrike" dirty="0">
                        <a:solidFill>
                          <a:srgbClr val="000000"/>
                        </a:solidFill>
                        <a:effectLst/>
                        <a:latin typeface="Calibri" panose="020F0502020204030204" pitchFamily="34" charset="0"/>
                      </a:endParaRPr>
                    </a:p>
                  </a:txBody>
                  <a:tcPr marL="6561" marR="6561" marT="6561" marB="0" anchor="b"/>
                </a:tc>
              </a:tr>
            </a:tbl>
          </a:graphicData>
        </a:graphic>
      </p:graphicFrame>
    </p:spTree>
    <p:extLst>
      <p:ext uri="{BB962C8B-B14F-4D97-AF65-F5344CB8AC3E}">
        <p14:creationId xmlns:p14="http://schemas.microsoft.com/office/powerpoint/2010/main" val="694330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Hogyan találhatok szakmai gyakorlati helyet?</a:t>
            </a:r>
            <a:br>
              <a:rPr lang="hu-HU" dirty="0" smtClean="0"/>
            </a:br>
            <a:endParaRPr lang="hu-HU" dirty="0"/>
          </a:p>
        </p:txBody>
      </p:sp>
      <p:sp>
        <p:nvSpPr>
          <p:cNvPr id="3" name="Tartalom helye 2"/>
          <p:cNvSpPr>
            <a:spLocks noGrp="1"/>
          </p:cNvSpPr>
          <p:nvPr>
            <p:ph idx="1"/>
          </p:nvPr>
        </p:nvSpPr>
        <p:spPr/>
        <p:txBody>
          <a:bodyPr>
            <a:normAutofit fontScale="92500" lnSpcReduction="10000"/>
          </a:bodyPr>
          <a:lstStyle/>
          <a:p>
            <a:r>
              <a:rPr lang="hu-HU" dirty="0">
                <a:solidFill>
                  <a:schemeClr val="accent1"/>
                </a:solidFill>
                <a:hlinkClick r:id="rId2"/>
              </a:rPr>
              <a:t>Interneten keresztül, pl. gyakornoki oldalak, ügynökségek:</a:t>
            </a:r>
          </a:p>
          <a:p>
            <a:pPr>
              <a:buFontTx/>
              <a:buChar char="-"/>
            </a:pPr>
            <a:r>
              <a:rPr lang="hu-HU" dirty="0">
                <a:solidFill>
                  <a:schemeClr val="accent1"/>
                </a:solidFill>
                <a:hlinkClick r:id="rId2"/>
              </a:rPr>
              <a:t>https://erasmusintern.org</a:t>
            </a:r>
            <a:endParaRPr lang="hu-HU" dirty="0">
              <a:solidFill>
                <a:schemeClr val="accent1"/>
              </a:solidFill>
            </a:endParaRPr>
          </a:p>
          <a:p>
            <a:pPr>
              <a:buFontTx/>
              <a:buChar char="-"/>
            </a:pPr>
            <a:r>
              <a:rPr lang="hu-HU" dirty="0" err="1" smtClean="0">
                <a:solidFill>
                  <a:schemeClr val="accent1"/>
                </a:solidFill>
                <a:hlinkClick r:id="rId3"/>
              </a:rPr>
              <a:t>www.farmwork.hu</a:t>
            </a:r>
            <a:endParaRPr lang="hu-HU" dirty="0" smtClean="0">
              <a:solidFill>
                <a:schemeClr val="accent1"/>
              </a:solidFill>
            </a:endParaRPr>
          </a:p>
          <a:p>
            <a:pPr>
              <a:buFontTx/>
              <a:buChar char="-"/>
            </a:pPr>
            <a:r>
              <a:rPr lang="hu-HU" dirty="0" err="1">
                <a:solidFill>
                  <a:schemeClr val="accent1"/>
                </a:solidFill>
              </a:rPr>
              <a:t>a</a:t>
            </a:r>
            <a:r>
              <a:rPr lang="hu-HU" dirty="0" err="1" smtClean="0">
                <a:solidFill>
                  <a:schemeClr val="accent1"/>
                </a:solidFill>
              </a:rPr>
              <a:t>ndreasagro.com</a:t>
            </a:r>
            <a:endParaRPr lang="hu-HU" dirty="0">
              <a:solidFill>
                <a:schemeClr val="accent1"/>
              </a:solidFill>
            </a:endParaRPr>
          </a:p>
          <a:p>
            <a:pPr>
              <a:buFontTx/>
              <a:buChar char="-"/>
            </a:pPr>
            <a:r>
              <a:rPr lang="hu-HU" dirty="0">
                <a:solidFill>
                  <a:schemeClr val="accent1"/>
                </a:solidFill>
                <a:hlinkClick r:id="rId4"/>
              </a:rPr>
              <a:t>http://www.scientiq.com/</a:t>
            </a:r>
            <a:endParaRPr lang="hu-HU" dirty="0">
              <a:solidFill>
                <a:schemeClr val="accent1"/>
              </a:solidFill>
            </a:endParaRPr>
          </a:p>
          <a:p>
            <a:pPr>
              <a:buFontTx/>
              <a:buChar char="-"/>
            </a:pPr>
            <a:r>
              <a:rPr lang="hu-HU" dirty="0">
                <a:solidFill>
                  <a:schemeClr val="accent1"/>
                </a:solidFill>
                <a:hlinkClick r:id="rId5"/>
              </a:rPr>
              <a:t>http://www.placementslovakia.com</a:t>
            </a:r>
            <a:endParaRPr lang="hu-HU" dirty="0">
              <a:solidFill>
                <a:schemeClr val="accent1"/>
              </a:solidFill>
            </a:endParaRPr>
          </a:p>
          <a:p>
            <a:pPr>
              <a:buFontTx/>
              <a:buChar char="-"/>
            </a:pPr>
            <a:r>
              <a:rPr lang="hu-HU" dirty="0" err="1">
                <a:solidFill>
                  <a:srgbClr val="74A921"/>
                </a:solidFill>
              </a:rPr>
              <a:t>mobi.unideb.hu</a:t>
            </a:r>
            <a:endParaRPr lang="hu-HU" dirty="0">
              <a:solidFill>
                <a:srgbClr val="74A921"/>
              </a:solidFill>
            </a:endParaRPr>
          </a:p>
          <a:p>
            <a:pPr>
              <a:buFontTx/>
              <a:buChar char="-"/>
            </a:pPr>
            <a:endParaRPr lang="hu-HU" dirty="0" smtClean="0">
              <a:solidFill>
                <a:srgbClr val="74A921"/>
              </a:solidFill>
            </a:endParaRPr>
          </a:p>
          <a:p>
            <a:pPr>
              <a:buFontTx/>
              <a:buChar char="-"/>
            </a:pPr>
            <a:r>
              <a:rPr lang="hu-HU" dirty="0" smtClean="0">
                <a:solidFill>
                  <a:srgbClr val="74A921"/>
                </a:solidFill>
              </a:rPr>
              <a:t>Tanszéki kapcsolatok (akár partneregyetemek laboratóriumai, tangazdaságai, céges kapcsolatok)</a:t>
            </a:r>
          </a:p>
          <a:p>
            <a:pPr>
              <a:buFontTx/>
              <a:buChar char="-"/>
            </a:pPr>
            <a:r>
              <a:rPr lang="hu-HU" dirty="0" smtClean="0">
                <a:solidFill>
                  <a:srgbClr val="74A921"/>
                </a:solidFill>
              </a:rPr>
              <a:t>Multinacionális cégek oldalai</a:t>
            </a:r>
          </a:p>
          <a:p>
            <a:endParaRPr lang="hu-HU" dirty="0">
              <a:solidFill>
                <a:srgbClr val="74A921"/>
              </a:solidFill>
            </a:endParaRPr>
          </a:p>
        </p:txBody>
      </p:sp>
    </p:spTree>
    <p:extLst>
      <p:ext uri="{BB962C8B-B14F-4D97-AF65-F5344CB8AC3E}">
        <p14:creationId xmlns:p14="http://schemas.microsoft.com/office/powerpoint/2010/main" val="459169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Pályázati kiírások, feltételek és jelentkezés</a:t>
            </a:r>
            <a:endParaRPr lang="hu-HU" dirty="0"/>
          </a:p>
        </p:txBody>
      </p:sp>
      <p:sp>
        <p:nvSpPr>
          <p:cNvPr id="5" name="Tartalom helye 4"/>
          <p:cNvSpPr>
            <a:spLocks noGrp="1"/>
          </p:cNvSpPr>
          <p:nvPr>
            <p:ph idx="1"/>
          </p:nvPr>
        </p:nvSpPr>
        <p:spPr>
          <a:xfrm>
            <a:off x="2473732" y="1042829"/>
            <a:ext cx="4384268" cy="3136298"/>
          </a:xfrm>
        </p:spPr>
        <p:txBody>
          <a:bodyPr>
            <a:normAutofit fontScale="92500" lnSpcReduction="10000"/>
          </a:bodyPr>
          <a:lstStyle/>
          <a:p>
            <a:r>
              <a:rPr lang="hu-HU" dirty="0" smtClean="0"/>
              <a:t>Erasmus+</a:t>
            </a:r>
          </a:p>
          <a:p>
            <a:pPr lvl="1"/>
            <a:r>
              <a:rPr lang="hu-HU" dirty="0" err="1" smtClean="0">
                <a:hlinkClick r:id="rId2"/>
              </a:rPr>
              <a:t>mobi.unideb.hu</a:t>
            </a:r>
            <a:endParaRPr lang="hu-HU" dirty="0" smtClean="0"/>
          </a:p>
          <a:p>
            <a:pPr lvl="1"/>
            <a:r>
              <a:rPr lang="hu-HU" dirty="0" smtClean="0"/>
              <a:t>Határidők:</a:t>
            </a:r>
          </a:p>
          <a:p>
            <a:pPr lvl="2"/>
            <a:r>
              <a:rPr lang="hu-HU" dirty="0" smtClean="0"/>
              <a:t>Részképzés: </a:t>
            </a:r>
            <a:r>
              <a:rPr lang="hu-HU" dirty="0" smtClean="0">
                <a:solidFill>
                  <a:srgbClr val="DE376D"/>
                </a:solidFill>
              </a:rPr>
              <a:t>2019.03.30</a:t>
            </a:r>
            <a:r>
              <a:rPr lang="hu-HU" dirty="0" smtClean="0"/>
              <a:t>.</a:t>
            </a:r>
          </a:p>
          <a:p>
            <a:pPr lvl="2"/>
            <a:r>
              <a:rPr lang="hu-HU" dirty="0" smtClean="0"/>
              <a:t>Szakmai gyakorlat: </a:t>
            </a:r>
            <a:r>
              <a:rPr lang="hu-HU" dirty="0" smtClean="0">
                <a:solidFill>
                  <a:srgbClr val="DE376D"/>
                </a:solidFill>
              </a:rPr>
              <a:t>folyamatos </a:t>
            </a:r>
          </a:p>
          <a:p>
            <a:r>
              <a:rPr lang="hu-HU" dirty="0" smtClean="0"/>
              <a:t>Campus </a:t>
            </a:r>
            <a:r>
              <a:rPr lang="hu-HU" dirty="0" err="1" smtClean="0"/>
              <a:t>Mundi</a:t>
            </a:r>
            <a:endParaRPr lang="hu-HU" dirty="0" smtClean="0"/>
          </a:p>
          <a:p>
            <a:pPr lvl="1"/>
            <a:r>
              <a:rPr lang="hu-HU" dirty="0" err="1" smtClean="0">
                <a:hlinkClick r:id="rId3"/>
              </a:rPr>
              <a:t>www.tka.hu</a:t>
            </a:r>
            <a:r>
              <a:rPr lang="hu-HU" dirty="0" smtClean="0">
                <a:hlinkClick r:id="rId3"/>
              </a:rPr>
              <a:t>/</a:t>
            </a:r>
            <a:r>
              <a:rPr lang="hu-HU" dirty="0" err="1" smtClean="0">
                <a:hlinkClick r:id="rId3"/>
              </a:rPr>
              <a:t>campus-mundi-projekt</a:t>
            </a:r>
            <a:endParaRPr lang="hu-HU" dirty="0" smtClean="0"/>
          </a:p>
          <a:p>
            <a:pPr lvl="1"/>
            <a:r>
              <a:rPr lang="hu-HU" dirty="0" smtClean="0"/>
              <a:t>Határidők:</a:t>
            </a:r>
          </a:p>
          <a:p>
            <a:pPr lvl="2"/>
            <a:r>
              <a:rPr lang="hu-HU" dirty="0" smtClean="0"/>
              <a:t>Részképzés: </a:t>
            </a:r>
            <a:r>
              <a:rPr lang="hu-HU" dirty="0" smtClean="0">
                <a:solidFill>
                  <a:srgbClr val="DE376D"/>
                </a:solidFill>
              </a:rPr>
              <a:t>folyamatos</a:t>
            </a:r>
            <a:endParaRPr lang="hu-HU" dirty="0">
              <a:solidFill>
                <a:srgbClr val="DE376D"/>
              </a:solidFill>
            </a:endParaRPr>
          </a:p>
          <a:p>
            <a:pPr lvl="2"/>
            <a:r>
              <a:rPr lang="hu-HU" dirty="0" smtClean="0"/>
              <a:t>Szakmai </a:t>
            </a:r>
            <a:r>
              <a:rPr lang="hu-HU" dirty="0"/>
              <a:t>gyakorlat: </a:t>
            </a:r>
            <a:r>
              <a:rPr lang="hu-HU" dirty="0" smtClean="0"/>
              <a:t>2018/2019-es tanévre 2019.06.30-ig </a:t>
            </a:r>
            <a:r>
              <a:rPr lang="hu-HU" dirty="0" smtClean="0">
                <a:solidFill>
                  <a:srgbClr val="DE376D"/>
                </a:solidFill>
              </a:rPr>
              <a:t>folyamatosan</a:t>
            </a:r>
          </a:p>
          <a:p>
            <a:pPr lvl="2"/>
            <a:r>
              <a:rPr lang="hu-HU" dirty="0" smtClean="0">
                <a:solidFill>
                  <a:srgbClr val="DE376D"/>
                </a:solidFill>
              </a:rPr>
              <a:t>2019/2020-as tanévre 2020. június 30ig folyamatosan </a:t>
            </a:r>
          </a:p>
          <a:p>
            <a:pPr lvl="2"/>
            <a:r>
              <a:rPr lang="hu-HU" dirty="0"/>
              <a:t>Rövid tanulmányút</a:t>
            </a:r>
            <a:r>
              <a:rPr lang="hu-HU" dirty="0" smtClean="0"/>
              <a:t>: 2019.04.10.</a:t>
            </a:r>
            <a:endParaRPr lang="hu-HU" dirty="0">
              <a:solidFill>
                <a:srgbClr val="DE376D"/>
              </a:solidFill>
            </a:endParaRPr>
          </a:p>
        </p:txBody>
      </p:sp>
      <p:pic>
        <p:nvPicPr>
          <p:cNvPr id="6" name="Kép 5"/>
          <p:cNvPicPr>
            <a:picLocks noChangeAspect="1"/>
          </p:cNvPicPr>
          <p:nvPr/>
        </p:nvPicPr>
        <p:blipFill rotWithShape="1">
          <a:blip r:embed="rId4"/>
          <a:srcRect l="36554" t="14356" r="39179" b="3413"/>
          <a:stretch/>
        </p:blipFill>
        <p:spPr>
          <a:xfrm>
            <a:off x="688848" y="1042829"/>
            <a:ext cx="1784884" cy="3402277"/>
          </a:xfrm>
          <a:prstGeom prst="rect">
            <a:avLst/>
          </a:prstGeom>
        </p:spPr>
      </p:pic>
    </p:spTree>
    <p:extLst>
      <p:ext uri="{BB962C8B-B14F-4D97-AF65-F5344CB8AC3E}">
        <p14:creationId xmlns:p14="http://schemas.microsoft.com/office/powerpoint/2010/main" val="35081397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Vert">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4169</TotalTime>
  <Words>545</Words>
  <Application>Microsoft Office PowerPoint</Application>
  <PresentationFormat>Egyéni</PresentationFormat>
  <Paragraphs>192</Paragraphs>
  <Slides>10</Slides>
  <Notes>0</Notes>
  <HiddenSlides>0</HiddenSlides>
  <MMClips>0</MMClips>
  <ScaleCrop>false</ScaleCrop>
  <HeadingPairs>
    <vt:vector size="6" baseType="variant">
      <vt:variant>
        <vt:lpstr>Használt betűtípusok</vt:lpstr>
      </vt:variant>
      <vt:variant>
        <vt:i4>6</vt:i4>
      </vt:variant>
      <vt:variant>
        <vt:lpstr>Téma</vt:lpstr>
      </vt:variant>
      <vt:variant>
        <vt:i4>2</vt:i4>
      </vt:variant>
      <vt:variant>
        <vt:lpstr>Diacímek</vt:lpstr>
      </vt:variant>
      <vt:variant>
        <vt:i4>10</vt:i4>
      </vt:variant>
    </vt:vector>
  </HeadingPairs>
  <TitlesOfParts>
    <vt:vector size="18" baseType="lpstr">
      <vt:lpstr>Arial</vt:lpstr>
      <vt:lpstr>Arial</vt:lpstr>
      <vt:lpstr>Calibri</vt:lpstr>
      <vt:lpstr>EC Square Sans Pro Light</vt:lpstr>
      <vt:lpstr>ECSquareSansPro-Bold</vt:lpstr>
      <vt:lpstr>Times New Roman</vt:lpstr>
      <vt:lpstr>Conception personnalisée</vt:lpstr>
      <vt:lpstr>Office Theme</vt:lpstr>
      <vt:lpstr>Erasmus+ és Campus Mundi ösztöndíjak a Debreceni Egyetemen  Mezőgazdaság-, Élelmiszertudományi és Környezetgazdálkodási Kar</vt:lpstr>
      <vt:lpstr>Mire jó az Erasmus+ mobilitás?</vt:lpstr>
      <vt:lpstr>Mi az a Campus Mundi?</vt:lpstr>
      <vt:lpstr>Hova mehetek tanulni/szakmai gyakorlatra?</vt:lpstr>
      <vt:lpstr>    Kari Erasmus+ kapcsolatok    </vt:lpstr>
      <vt:lpstr>MÉK Erasmus+ partneregyetemei</vt:lpstr>
      <vt:lpstr>Szakmai gyakorlati fogadó helyek, ahol az utóbbi években megfordultak MÉK-es hallgatók:</vt:lpstr>
      <vt:lpstr>Hogyan találhatok szakmai gyakorlati helyet? </vt:lpstr>
      <vt:lpstr>Pályázati kiírások, feltételek és jelentkezés</vt:lpstr>
      <vt:lpstr>Határtalan élmények a YouTube-on…</vt:lpstr>
    </vt:vector>
  </TitlesOfParts>
  <Company>artmedia - vdnt bvba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Dieter Guns</dc:creator>
  <cp:lastModifiedBy>user</cp:lastModifiedBy>
  <cp:revision>85</cp:revision>
  <cp:lastPrinted>2016-07-20T08:08:59Z</cp:lastPrinted>
  <dcterms:created xsi:type="dcterms:W3CDTF">2014-11-27T11:56:50Z</dcterms:created>
  <dcterms:modified xsi:type="dcterms:W3CDTF">2019-12-12T08:11:20Z</dcterms:modified>
</cp:coreProperties>
</file>